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omments/modernComment_13D_F072A8B0.xml" ContentType="application/vnd.ms-powerpoint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65"/>
  </p:notesMasterIdLst>
  <p:sldIdLst>
    <p:sldId id="257" r:id="rId2"/>
    <p:sldId id="258" r:id="rId3"/>
    <p:sldId id="259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60" r:id="rId20"/>
    <p:sldId id="302" r:id="rId21"/>
    <p:sldId id="336" r:id="rId22"/>
    <p:sldId id="303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272" r:id="rId35"/>
    <p:sldId id="273" r:id="rId36"/>
    <p:sldId id="275" r:id="rId37"/>
    <p:sldId id="370" r:id="rId38"/>
    <p:sldId id="304" r:id="rId39"/>
    <p:sldId id="305" r:id="rId40"/>
    <p:sldId id="306" r:id="rId41"/>
    <p:sldId id="324" r:id="rId42"/>
    <p:sldId id="309" r:id="rId43"/>
    <p:sldId id="310" r:id="rId44"/>
    <p:sldId id="311" r:id="rId45"/>
    <p:sldId id="312" r:id="rId46"/>
    <p:sldId id="314" r:id="rId47"/>
    <p:sldId id="313" r:id="rId48"/>
    <p:sldId id="329" r:id="rId49"/>
    <p:sldId id="330" r:id="rId50"/>
    <p:sldId id="337" r:id="rId51"/>
    <p:sldId id="315" r:id="rId52"/>
    <p:sldId id="317" r:id="rId53"/>
    <p:sldId id="316" r:id="rId54"/>
    <p:sldId id="318" r:id="rId55"/>
    <p:sldId id="319" r:id="rId56"/>
    <p:sldId id="338" r:id="rId57"/>
    <p:sldId id="333" r:id="rId58"/>
    <p:sldId id="339" r:id="rId59"/>
    <p:sldId id="334" r:id="rId60"/>
    <p:sldId id="340" r:id="rId61"/>
    <p:sldId id="321" r:id="rId62"/>
    <p:sldId id="326" r:id="rId63"/>
    <p:sldId id="327" r:id="rId64"/>
  </p:sldIdLst>
  <p:sldSz cx="12192000" cy="6858000"/>
  <p:notesSz cx="6858000" cy="9144000"/>
  <p:embeddedFontLst>
    <p:embeddedFont>
      <p:font typeface="IBM Plex Sans" panose="020B0503050203000203" pitchFamily="34" charset="0"/>
      <p:regular r:id="rId66"/>
      <p:bold r:id="rId67"/>
      <p:italic r:id="rId68"/>
      <p:boldItalic r:id="rId69"/>
    </p:embeddedFont>
    <p:embeddedFont>
      <p:font typeface="IBM Plex Sans ExtraLight" panose="020B0303050203000203" pitchFamily="34" charset="0"/>
      <p:regular r:id="rId70"/>
      <p:italic r:id="rId71"/>
    </p:embeddedFont>
    <p:embeddedFont>
      <p:font typeface="IBM Plex Sans Light" panose="020B0403050203000203" pitchFamily="34" charset="0"/>
      <p:regular r:id="rId72"/>
      <p:italic r:id="rId73"/>
    </p:embeddedFont>
    <p:embeddedFont>
      <p:font typeface="IBM Plex Sans Medium" panose="020B0603050203000203" pitchFamily="34" charset="0"/>
      <p:regular r:id="rId74"/>
      <p:italic r:id="rId75"/>
    </p:embeddedFont>
    <p:embeddedFont>
      <p:font typeface="IBM Plex Sans Thin" panose="020B0203050203000203" pitchFamily="34" charset="0"/>
      <p:regular r:id="rId76"/>
      <p:italic r:id="rId77"/>
    </p:embeddedFont>
    <p:embeddedFont>
      <p:font typeface="Lato" panose="020F0502020204030203" pitchFamily="34" charset="0"/>
      <p:regular r:id="rId78"/>
      <p:bold r:id="rId79"/>
    </p:embeddedFont>
    <p:embeddedFont>
      <p:font typeface="Oswald SemiBold" panose="00000700000000000000" pitchFamily="2" charset="0"/>
      <p:bold r:id="rId80"/>
    </p:embeddedFont>
    <p:embeddedFont>
      <p:font typeface="Roboto" panose="02000000000000000000" pitchFamily="2" charset="0"/>
      <p:regular r:id="rId81"/>
      <p:bold r:id="rId82"/>
      <p:italic r:id="rId83"/>
      <p:boldItalic r:id="rId8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666BCDE-3A24-B23A-C9CC-859C4E608FB0}" name="Maliheh Tabasi" initials="MT" userId="S::z5369952@ad.unsw.edu.au::1ccfadbb-0915-4976-99a2-005477286d5d" providerId="AD"/>
  <p188:author id="{3CE9D1EC-9468-F65E-AC67-92FF5845F1D0}" name="Khan, Nazmul Arefin" initials="KNA" userId="S::khann@anl.gov::cfcadd17-a4ab-4049-9f92-4ecef8eac97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D92AD"/>
    <a:srgbClr val="71C3DA"/>
    <a:srgbClr val="4D4D4D"/>
    <a:srgbClr val="FE5B00"/>
    <a:srgbClr val="316571"/>
    <a:srgbClr val="0D1B22"/>
    <a:srgbClr val="41C2C6"/>
    <a:srgbClr val="AFABAB"/>
    <a:srgbClr val="FCFBF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1F7286-52DF-4815-B936-06019B61A53A}" v="9" dt="2024-03-03T22:59:45.9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247" autoAdjust="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3.fntdata"/><Relationship Id="rId84" Type="http://schemas.openxmlformats.org/officeDocument/2006/relationships/font" Target="fonts/font19.fntdata"/><Relationship Id="rId89" Type="http://schemas.microsoft.com/office/2015/10/relationships/revisionInfo" Target="revisionInfo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9.fntdata"/><Relationship Id="rId79" Type="http://schemas.openxmlformats.org/officeDocument/2006/relationships/font" Target="fonts/font14.fntdata"/><Relationship Id="rId5" Type="http://schemas.openxmlformats.org/officeDocument/2006/relationships/slide" Target="slides/slide4.xml"/><Relationship Id="rId90" Type="http://schemas.microsoft.com/office/2018/10/relationships/authors" Target="author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4.fntdata"/><Relationship Id="rId77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7.fntdata"/><Relationship Id="rId80" Type="http://schemas.openxmlformats.org/officeDocument/2006/relationships/font" Target="fonts/font15.fntdata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83" Type="http://schemas.openxmlformats.org/officeDocument/2006/relationships/font" Target="fonts/font18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openxmlformats.org/officeDocument/2006/relationships/font" Target="fonts/font13.fntdata"/><Relationship Id="rId81" Type="http://schemas.openxmlformats.org/officeDocument/2006/relationships/font" Target="fonts/font16.fntdata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1.fntdata"/><Relationship Id="rId7" Type="http://schemas.openxmlformats.org/officeDocument/2006/relationships/slide" Target="slides/slide6.xml"/><Relationship Id="rId71" Type="http://schemas.openxmlformats.org/officeDocument/2006/relationships/font" Target="fonts/font6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1.fntdata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font" Target="fonts/font17.fntdata"/><Relationship Id="rId19" Type="http://schemas.openxmlformats.org/officeDocument/2006/relationships/slide" Target="slides/slide18.xml"/></Relationships>
</file>

<file path=ppt/comments/modernComment_13D_F072A8B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0B5E4A3-E50E-4D23-9FFB-C3900AFE8DC5}" authorId="{3CE9D1EC-9468-F65E-AC67-92FF5845F1D0}" created="2024-02-04T21:30:09.860">
    <pc:sldMkLst xmlns:pc="http://schemas.microsoft.com/office/powerpoint/2013/main/command">
      <pc:docMk/>
      <pc:sldMk cId="4034046128" sldId="317"/>
    </pc:sldMkLst>
    <p188:replyLst>
      <p188:reply id="{37FF3922-9BD8-4B33-A465-04CF9C7F63D3}" authorId="{F666BCDE-3A24-B23A-C9CC-859C4E608FB0}" created="2024-02-05T07:35:04.374">
        <p188:txBody>
          <a:bodyPr/>
          <a:lstStyle/>
          <a:p>
            <a:r>
              <a:rPr lang="en-GB"/>
              <a:t>I have checked this. Approximately 15% of trips are made within the downtown area. I believe the reason could be short travel distances. Since most trips cover short distances (38% of trips have distances shorter than 1 km), walking has the highest share.</a:t>
            </a:r>
          </a:p>
        </p188:txBody>
      </p188:reply>
    </p188:replyLst>
    <p188:txBody>
      <a:bodyPr/>
      <a:lstStyle/>
      <a:p>
        <a:r>
          <a:rPr lang="en-US"/>
          <a:t>Why walk mode share is this higher? Is it because the survey participants are mostly from downtown/city area? 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73D817-0794-4174-98C2-7E6AB8D69B0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2A4FBE9D-D33E-4139-ABFB-229DF606C684}">
      <dgm:prSet phldrT="[Text]"/>
      <dgm:spPr>
        <a:solidFill>
          <a:srgbClr val="8A68C8">
            <a:lumMod val="20000"/>
            <a:lumOff val="8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en-GB" dirty="0">
              <a:solidFill>
                <a:schemeClr val="tx1"/>
              </a:solidFill>
            </a:rPr>
            <a:t>1- Personal care </a:t>
          </a:r>
          <a:endParaRPr lang="en-AU" dirty="0">
            <a:solidFill>
              <a:schemeClr val="tx1"/>
            </a:solidFill>
          </a:endParaRPr>
        </a:p>
      </dgm:t>
    </dgm:pt>
    <dgm:pt modelId="{FDFA2058-EC37-4E20-82A5-2C8B8B196CA8}" type="parTrans" cxnId="{E5773B2C-D166-4262-8105-D4D0C4314245}">
      <dgm:prSet/>
      <dgm:spPr/>
      <dgm:t>
        <a:bodyPr/>
        <a:lstStyle/>
        <a:p>
          <a:endParaRPr lang="en-AU">
            <a:solidFill>
              <a:schemeClr val="tx1"/>
            </a:solidFill>
          </a:endParaRPr>
        </a:p>
      </dgm:t>
    </dgm:pt>
    <dgm:pt modelId="{91FA74C2-65B1-4269-A0DB-8CB5EFE192B2}" type="sibTrans" cxnId="{E5773B2C-D166-4262-8105-D4D0C4314245}">
      <dgm:prSet/>
      <dgm:spPr/>
      <dgm:t>
        <a:bodyPr/>
        <a:lstStyle/>
        <a:p>
          <a:endParaRPr lang="en-AU">
            <a:solidFill>
              <a:schemeClr val="tx1"/>
            </a:solidFill>
          </a:endParaRPr>
        </a:p>
      </dgm:t>
    </dgm:pt>
    <dgm:pt modelId="{8C5FB1C9-FA4D-4957-A25E-BF2C5593C4F4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Resting, sleeping, doing sport, etc. </a:t>
          </a:r>
          <a:endParaRPr lang="en-AU" dirty="0">
            <a:solidFill>
              <a:schemeClr val="tx1"/>
            </a:solidFill>
          </a:endParaRPr>
        </a:p>
      </dgm:t>
    </dgm:pt>
    <dgm:pt modelId="{C8FFA8D6-032E-42FF-9755-467FE15D36DE}" type="parTrans" cxnId="{DC3CE2DE-3C36-435A-8F29-DFF14906B2A9}">
      <dgm:prSet/>
      <dgm:spPr/>
      <dgm:t>
        <a:bodyPr/>
        <a:lstStyle/>
        <a:p>
          <a:endParaRPr lang="en-AU">
            <a:solidFill>
              <a:schemeClr val="tx1"/>
            </a:solidFill>
          </a:endParaRPr>
        </a:p>
      </dgm:t>
    </dgm:pt>
    <dgm:pt modelId="{307FE229-81E6-48F2-A8D7-494181E3A23E}" type="sibTrans" cxnId="{DC3CE2DE-3C36-435A-8F29-DFF14906B2A9}">
      <dgm:prSet/>
      <dgm:spPr/>
      <dgm:t>
        <a:bodyPr/>
        <a:lstStyle/>
        <a:p>
          <a:endParaRPr lang="en-AU">
            <a:solidFill>
              <a:schemeClr val="tx1"/>
            </a:solidFill>
          </a:endParaRPr>
        </a:p>
      </dgm:t>
    </dgm:pt>
    <dgm:pt modelId="{0B44CE30-0CAF-4BEF-AA2E-0FC1194BCEA4}">
      <dgm:prSet phldrT="[Text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GB" dirty="0">
              <a:solidFill>
                <a:schemeClr val="tx1"/>
              </a:solidFill>
            </a:rPr>
            <a:t>2- Maintenance</a:t>
          </a:r>
          <a:endParaRPr lang="en-AU" dirty="0">
            <a:solidFill>
              <a:schemeClr val="tx1"/>
            </a:solidFill>
          </a:endParaRPr>
        </a:p>
      </dgm:t>
    </dgm:pt>
    <dgm:pt modelId="{8CE7953D-BA68-4390-9B9D-99E664728060}" type="parTrans" cxnId="{48CA6CFB-3FCB-4D76-BFDC-0D50D13AAAB5}">
      <dgm:prSet/>
      <dgm:spPr/>
      <dgm:t>
        <a:bodyPr/>
        <a:lstStyle/>
        <a:p>
          <a:endParaRPr lang="en-AU">
            <a:solidFill>
              <a:schemeClr val="tx1"/>
            </a:solidFill>
          </a:endParaRPr>
        </a:p>
      </dgm:t>
    </dgm:pt>
    <dgm:pt modelId="{363DE83F-226B-45DB-AB4C-34CE018CAAEA}" type="sibTrans" cxnId="{48CA6CFB-3FCB-4D76-BFDC-0D50D13AAAB5}">
      <dgm:prSet/>
      <dgm:spPr/>
      <dgm:t>
        <a:bodyPr/>
        <a:lstStyle/>
        <a:p>
          <a:endParaRPr lang="en-AU">
            <a:solidFill>
              <a:schemeClr val="tx1"/>
            </a:solidFill>
          </a:endParaRPr>
        </a:p>
      </dgm:t>
    </dgm:pt>
    <dgm:pt modelId="{36F475BB-9C17-4CD3-9E9F-798FF13CAC67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Doing laundry, preparing meals, etc. </a:t>
          </a:r>
          <a:endParaRPr lang="en-AU" dirty="0">
            <a:solidFill>
              <a:schemeClr val="tx1"/>
            </a:solidFill>
          </a:endParaRPr>
        </a:p>
      </dgm:t>
    </dgm:pt>
    <dgm:pt modelId="{39E8D6ED-EEFA-4A85-9158-D3D38AD44BD7}" type="parTrans" cxnId="{508A4B14-F18A-47D2-B5E5-5B9D63442F5E}">
      <dgm:prSet/>
      <dgm:spPr/>
      <dgm:t>
        <a:bodyPr/>
        <a:lstStyle/>
        <a:p>
          <a:endParaRPr lang="en-AU">
            <a:solidFill>
              <a:schemeClr val="tx1"/>
            </a:solidFill>
          </a:endParaRPr>
        </a:p>
      </dgm:t>
    </dgm:pt>
    <dgm:pt modelId="{5561197E-C034-4A5A-A550-90134C7F532E}" type="sibTrans" cxnId="{508A4B14-F18A-47D2-B5E5-5B9D63442F5E}">
      <dgm:prSet/>
      <dgm:spPr/>
      <dgm:t>
        <a:bodyPr/>
        <a:lstStyle/>
        <a:p>
          <a:endParaRPr lang="en-AU">
            <a:solidFill>
              <a:schemeClr val="tx1"/>
            </a:solidFill>
          </a:endParaRPr>
        </a:p>
      </dgm:t>
    </dgm:pt>
    <dgm:pt modelId="{A382584A-E71F-4F6E-9C3C-A3B4D9ACD673}">
      <dgm:prSet/>
      <dgm:spPr>
        <a:solidFill>
          <a:srgbClr val="8A68C8">
            <a:lumMod val="20000"/>
            <a:lumOff val="8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en-US" dirty="0">
              <a:solidFill>
                <a:schemeClr val="tx1"/>
              </a:solidFill>
            </a:rPr>
            <a:t>4- Recreation or leisure </a:t>
          </a:r>
          <a:endParaRPr lang="en-GB" dirty="0">
            <a:solidFill>
              <a:schemeClr val="tx1"/>
            </a:solidFill>
          </a:endParaRPr>
        </a:p>
      </dgm:t>
    </dgm:pt>
    <dgm:pt modelId="{6AB9BBC0-5C1B-41D1-9BCA-AF51155908EE}" type="parTrans" cxnId="{0E418FE8-3024-4F40-B1D4-89EC406B3C50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75D8A95E-EC2B-4EDB-AD32-50845588F1A3}" type="sibTrans" cxnId="{0E418FE8-3024-4F40-B1D4-89EC406B3C50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7C32213F-E77F-48AA-9814-A1436AD08E7E}">
      <dgm:prSet custT="1"/>
      <dgm:spPr>
        <a:solidFill>
          <a:srgbClr val="8A68C8">
            <a:lumMod val="20000"/>
            <a:lumOff val="8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0000"/>
              </a:solidFill>
              <a:latin typeface="Arial" panose="020B0604020202020204"/>
              <a:ea typeface="+mn-ea"/>
              <a:cs typeface="+mn-cs"/>
            </a:rPr>
            <a:t>5- Voluntary work </a:t>
          </a:r>
          <a:endParaRPr lang="en-GB" sz="2000" kern="1200" dirty="0">
            <a:solidFill>
              <a:srgbClr val="000000"/>
            </a:solidFill>
            <a:latin typeface="Arial" panose="020B0604020202020204"/>
            <a:ea typeface="+mn-ea"/>
            <a:cs typeface="+mn-cs"/>
          </a:endParaRPr>
        </a:p>
      </dgm:t>
    </dgm:pt>
    <dgm:pt modelId="{9ADC432B-B30E-49FC-BF4C-5430E2AC478E}" type="parTrans" cxnId="{F5BC926C-C884-4055-A7FC-4D28766797FD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0ABCCE07-BC6E-4B0C-A1A5-9F167ED4D73B}" type="sibTrans" cxnId="{F5BC926C-C884-4055-A7FC-4D28766797FD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3D0AB6AA-3537-4BDC-A6B8-11040ED63B67}">
      <dgm:prSet custT="1"/>
      <dgm:spPr>
        <a:solidFill>
          <a:srgbClr val="8A68C8">
            <a:lumMod val="20000"/>
            <a:lumOff val="8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en-GB" sz="2000" kern="1200" dirty="0">
              <a:solidFill>
                <a:schemeClr val="tx1"/>
              </a:solidFill>
            </a:rPr>
            <a:t>3- </a:t>
          </a:r>
          <a:r>
            <a:rPr lang="en-GB" sz="2000" kern="1200" dirty="0">
              <a:solidFill>
                <a:srgbClr val="000000"/>
              </a:solidFill>
              <a:latin typeface="Arial" panose="020B0604020202020204"/>
              <a:ea typeface="+mn-ea"/>
              <a:cs typeface="+mn-cs"/>
            </a:rPr>
            <a:t>Employment</a:t>
          </a:r>
          <a:r>
            <a:rPr lang="en-GB" sz="2000" kern="1200" dirty="0">
              <a:solidFill>
                <a:schemeClr val="tx1"/>
              </a:solidFill>
            </a:rPr>
            <a:t> or education  </a:t>
          </a:r>
        </a:p>
      </dgm:t>
    </dgm:pt>
    <dgm:pt modelId="{6E9F104B-814A-4668-8D0B-74DE7320F591}" type="parTrans" cxnId="{9681B570-3394-4258-9F6A-8C89833BCCD1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49A399E5-555D-4D57-8C10-25109F4AFA1E}" type="sibTrans" cxnId="{9681B570-3394-4258-9F6A-8C89833BCCD1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6FD71775-CED8-47EF-B477-0E7308FBAFB8}">
      <dgm:prSet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Working</a:t>
          </a:r>
          <a:r>
            <a:rPr lang="en-US" dirty="0">
              <a:solidFill>
                <a:schemeClr val="tx1"/>
              </a:solidFill>
            </a:rPr>
            <a:t>at the primary job, working at other jobs, etc.</a:t>
          </a:r>
          <a:endParaRPr lang="en-GB" dirty="0">
            <a:solidFill>
              <a:schemeClr val="tx1"/>
            </a:solidFill>
          </a:endParaRPr>
        </a:p>
      </dgm:t>
    </dgm:pt>
    <dgm:pt modelId="{C426ACEE-DF26-4E7F-A117-BD40FDA0A937}" type="parTrans" cxnId="{78A78E60-255F-4AB1-90F7-6973C6D843D1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EE6426E9-4914-47E3-833D-E05B4A398F44}" type="sibTrans" cxnId="{78A78E60-255F-4AB1-90F7-6973C6D843D1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5CE5391B-4085-4464-BEE7-D93631399543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>
              <a:solidFill>
                <a:schemeClr val="tx1"/>
              </a:solidFill>
            </a:rPr>
            <a:t>Spending time on social media, watching TV,  reading books, etc. </a:t>
          </a:r>
          <a:endParaRPr lang="en-GB" dirty="0">
            <a:solidFill>
              <a:schemeClr val="tx1"/>
            </a:solidFill>
          </a:endParaRPr>
        </a:p>
      </dgm:t>
    </dgm:pt>
    <dgm:pt modelId="{CD54BF83-3C71-437D-B505-2125922F0D76}" type="parTrans" cxnId="{0B7097A9-2388-4DE0-AABA-CC874CE018D0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DEFD1BEC-D77C-40C4-BA26-A913DCD35FEA}" type="sibTrans" cxnId="{0B7097A9-2388-4DE0-AABA-CC874CE018D0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F902D33E-4CD1-4232-9EFA-35DA659D4965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Caring for adults, childcare, pet care activities, etc.</a:t>
          </a:r>
          <a:endParaRPr lang="en-GB" dirty="0">
            <a:solidFill>
              <a:schemeClr val="tx1"/>
            </a:solidFill>
          </a:endParaRPr>
        </a:p>
      </dgm:t>
    </dgm:pt>
    <dgm:pt modelId="{D9CD8BE5-DA8A-49B6-866B-C8EA19EED988}" type="parTrans" cxnId="{83A504F3-7A6A-4448-9C1B-55059900AACF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CD9B7200-FCE1-4EA4-9CBE-6D0AF57F8C53}" type="sibTrans" cxnId="{83A504F3-7A6A-4448-9C1B-55059900AACF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4D9FE4A2-DCA1-4891-BFA8-F39E9D4B8BD6}" type="pres">
      <dgm:prSet presAssocID="{8173D817-0794-4174-98C2-7E6AB8D69B0A}" presName="linear" presStyleCnt="0">
        <dgm:presLayoutVars>
          <dgm:animLvl val="lvl"/>
          <dgm:resizeHandles val="exact"/>
        </dgm:presLayoutVars>
      </dgm:prSet>
      <dgm:spPr/>
    </dgm:pt>
    <dgm:pt modelId="{9088CE18-D07A-4B67-B15C-3F78A116141B}" type="pres">
      <dgm:prSet presAssocID="{2A4FBE9D-D33E-4139-ABFB-229DF606C684}" presName="parentText" presStyleLbl="node1" presStyleIdx="0" presStyleCnt="5">
        <dgm:presLayoutVars>
          <dgm:chMax val="0"/>
          <dgm:bulletEnabled val="1"/>
        </dgm:presLayoutVars>
      </dgm:prSet>
      <dgm:spPr>
        <a:xfrm>
          <a:off x="0" y="83212"/>
          <a:ext cx="8924925" cy="468000"/>
        </a:xfrm>
        <a:prstGeom prst="roundRect">
          <a:avLst/>
        </a:prstGeom>
      </dgm:spPr>
    </dgm:pt>
    <dgm:pt modelId="{39CCB2D4-3E9C-4AAE-A9FD-5859E64C6F87}" type="pres">
      <dgm:prSet presAssocID="{2A4FBE9D-D33E-4139-ABFB-229DF606C684}" presName="childText" presStyleLbl="revTx" presStyleIdx="0" presStyleCnt="5">
        <dgm:presLayoutVars>
          <dgm:bulletEnabled val="1"/>
        </dgm:presLayoutVars>
      </dgm:prSet>
      <dgm:spPr/>
    </dgm:pt>
    <dgm:pt modelId="{7BF4185D-1CFA-46DC-B7EF-529DCB343B0B}" type="pres">
      <dgm:prSet presAssocID="{0B44CE30-0CAF-4BEF-AA2E-0FC1194BCEA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4756634-131A-4B32-ADE0-9F7C01EE559B}" type="pres">
      <dgm:prSet presAssocID="{0B44CE30-0CAF-4BEF-AA2E-0FC1194BCEA4}" presName="childText" presStyleLbl="revTx" presStyleIdx="1" presStyleCnt="5">
        <dgm:presLayoutVars>
          <dgm:bulletEnabled val="1"/>
        </dgm:presLayoutVars>
      </dgm:prSet>
      <dgm:spPr/>
    </dgm:pt>
    <dgm:pt modelId="{6D202980-E251-4F00-A738-299DCEC41D3B}" type="pres">
      <dgm:prSet presAssocID="{3D0AB6AA-3537-4BDC-A6B8-11040ED63B67}" presName="parentText" presStyleLbl="node1" presStyleIdx="2" presStyleCnt="5">
        <dgm:presLayoutVars>
          <dgm:chMax val="0"/>
          <dgm:bulletEnabled val="1"/>
        </dgm:presLayoutVars>
      </dgm:prSet>
      <dgm:spPr>
        <a:xfrm>
          <a:off x="0" y="1681612"/>
          <a:ext cx="8924925" cy="468000"/>
        </a:xfrm>
        <a:prstGeom prst="roundRect">
          <a:avLst/>
        </a:prstGeom>
      </dgm:spPr>
    </dgm:pt>
    <dgm:pt modelId="{2264262A-7BC1-4644-8836-8077BE4B070D}" type="pres">
      <dgm:prSet presAssocID="{3D0AB6AA-3537-4BDC-A6B8-11040ED63B67}" presName="childText" presStyleLbl="revTx" presStyleIdx="2" presStyleCnt="5">
        <dgm:presLayoutVars>
          <dgm:bulletEnabled val="1"/>
        </dgm:presLayoutVars>
      </dgm:prSet>
      <dgm:spPr/>
    </dgm:pt>
    <dgm:pt modelId="{F0DD5F2F-69EB-49C9-9304-6BCA7D1D3B26}" type="pres">
      <dgm:prSet presAssocID="{A382584A-E71F-4F6E-9C3C-A3B4D9ACD673}" presName="parentText" presStyleLbl="node1" presStyleIdx="3" presStyleCnt="5">
        <dgm:presLayoutVars>
          <dgm:chMax val="0"/>
          <dgm:bulletEnabled val="1"/>
        </dgm:presLayoutVars>
      </dgm:prSet>
      <dgm:spPr>
        <a:xfrm>
          <a:off x="0" y="2480812"/>
          <a:ext cx="8924925" cy="468000"/>
        </a:xfrm>
        <a:prstGeom prst="roundRect">
          <a:avLst/>
        </a:prstGeom>
      </dgm:spPr>
    </dgm:pt>
    <dgm:pt modelId="{E617325B-3876-4D4E-9C1B-639544FB6B47}" type="pres">
      <dgm:prSet presAssocID="{A382584A-E71F-4F6E-9C3C-A3B4D9ACD673}" presName="childText" presStyleLbl="revTx" presStyleIdx="3" presStyleCnt="5">
        <dgm:presLayoutVars>
          <dgm:bulletEnabled val="1"/>
        </dgm:presLayoutVars>
      </dgm:prSet>
      <dgm:spPr/>
    </dgm:pt>
    <dgm:pt modelId="{44FC3A17-FEF2-476D-A2F4-79B8BFEEC001}" type="pres">
      <dgm:prSet presAssocID="{7C32213F-E77F-48AA-9814-A1436AD08E7E}" presName="parentText" presStyleLbl="node1" presStyleIdx="4" presStyleCnt="5">
        <dgm:presLayoutVars>
          <dgm:chMax val="0"/>
          <dgm:bulletEnabled val="1"/>
        </dgm:presLayoutVars>
      </dgm:prSet>
      <dgm:spPr>
        <a:xfrm>
          <a:off x="0" y="3280012"/>
          <a:ext cx="8924925" cy="468000"/>
        </a:xfrm>
        <a:prstGeom prst="roundRect">
          <a:avLst/>
        </a:prstGeom>
      </dgm:spPr>
    </dgm:pt>
    <dgm:pt modelId="{0A4FC462-59E6-4AD2-9EB0-7223C445197D}" type="pres">
      <dgm:prSet presAssocID="{7C32213F-E77F-48AA-9814-A1436AD08E7E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508A4B14-F18A-47D2-B5E5-5B9D63442F5E}" srcId="{0B44CE30-0CAF-4BEF-AA2E-0FC1194BCEA4}" destId="{36F475BB-9C17-4CD3-9E9F-798FF13CAC67}" srcOrd="0" destOrd="0" parTransId="{39E8D6ED-EEFA-4A85-9158-D3D38AD44BD7}" sibTransId="{5561197E-C034-4A5A-A550-90134C7F532E}"/>
    <dgm:cxn modelId="{315F7C24-093C-447C-BDAD-F0FDFFE13C78}" type="presOf" srcId="{7C32213F-E77F-48AA-9814-A1436AD08E7E}" destId="{44FC3A17-FEF2-476D-A2F4-79B8BFEEC001}" srcOrd="0" destOrd="0" presId="urn:microsoft.com/office/officeart/2005/8/layout/vList2"/>
    <dgm:cxn modelId="{E5773B2C-D166-4262-8105-D4D0C4314245}" srcId="{8173D817-0794-4174-98C2-7E6AB8D69B0A}" destId="{2A4FBE9D-D33E-4139-ABFB-229DF606C684}" srcOrd="0" destOrd="0" parTransId="{FDFA2058-EC37-4E20-82A5-2C8B8B196CA8}" sibTransId="{91FA74C2-65B1-4269-A0DB-8CB5EFE192B2}"/>
    <dgm:cxn modelId="{78A78E60-255F-4AB1-90F7-6973C6D843D1}" srcId="{3D0AB6AA-3537-4BDC-A6B8-11040ED63B67}" destId="{6FD71775-CED8-47EF-B477-0E7308FBAFB8}" srcOrd="0" destOrd="0" parTransId="{C426ACEE-DF26-4E7F-A117-BD40FDA0A937}" sibTransId="{EE6426E9-4914-47E3-833D-E05B4A398F44}"/>
    <dgm:cxn modelId="{F5BC926C-C884-4055-A7FC-4D28766797FD}" srcId="{8173D817-0794-4174-98C2-7E6AB8D69B0A}" destId="{7C32213F-E77F-48AA-9814-A1436AD08E7E}" srcOrd="4" destOrd="0" parTransId="{9ADC432B-B30E-49FC-BF4C-5430E2AC478E}" sibTransId="{0ABCCE07-BC6E-4B0C-A1A5-9F167ED4D73B}"/>
    <dgm:cxn modelId="{9681B570-3394-4258-9F6A-8C89833BCCD1}" srcId="{8173D817-0794-4174-98C2-7E6AB8D69B0A}" destId="{3D0AB6AA-3537-4BDC-A6B8-11040ED63B67}" srcOrd="2" destOrd="0" parTransId="{6E9F104B-814A-4668-8D0B-74DE7320F591}" sibTransId="{49A399E5-555D-4D57-8C10-25109F4AFA1E}"/>
    <dgm:cxn modelId="{756FF570-5360-4DAF-B900-B2F4CD9EF429}" type="presOf" srcId="{8173D817-0794-4174-98C2-7E6AB8D69B0A}" destId="{4D9FE4A2-DCA1-4891-BFA8-F39E9D4B8BD6}" srcOrd="0" destOrd="0" presId="urn:microsoft.com/office/officeart/2005/8/layout/vList2"/>
    <dgm:cxn modelId="{70F9F176-B422-411D-BF99-E120289DDD80}" type="presOf" srcId="{3D0AB6AA-3537-4BDC-A6B8-11040ED63B67}" destId="{6D202980-E251-4F00-A738-299DCEC41D3B}" srcOrd="0" destOrd="0" presId="urn:microsoft.com/office/officeart/2005/8/layout/vList2"/>
    <dgm:cxn modelId="{5D38548A-1E9A-4085-82D0-8357487777A9}" type="presOf" srcId="{36F475BB-9C17-4CD3-9E9F-798FF13CAC67}" destId="{34756634-131A-4B32-ADE0-9F7C01EE559B}" srcOrd="0" destOrd="0" presId="urn:microsoft.com/office/officeart/2005/8/layout/vList2"/>
    <dgm:cxn modelId="{93BCBF90-2B5C-4333-8CCD-3803535FE5A4}" type="presOf" srcId="{A382584A-E71F-4F6E-9C3C-A3B4D9ACD673}" destId="{F0DD5F2F-69EB-49C9-9304-6BCA7D1D3B26}" srcOrd="0" destOrd="0" presId="urn:microsoft.com/office/officeart/2005/8/layout/vList2"/>
    <dgm:cxn modelId="{5ADC0597-5256-4EBC-BD30-DF00D337AC8F}" type="presOf" srcId="{8C5FB1C9-FA4D-4957-A25E-BF2C5593C4F4}" destId="{39CCB2D4-3E9C-4AAE-A9FD-5859E64C6F87}" srcOrd="0" destOrd="0" presId="urn:microsoft.com/office/officeart/2005/8/layout/vList2"/>
    <dgm:cxn modelId="{0B7097A9-2388-4DE0-AABA-CC874CE018D0}" srcId="{A382584A-E71F-4F6E-9C3C-A3B4D9ACD673}" destId="{5CE5391B-4085-4464-BEE7-D93631399543}" srcOrd="0" destOrd="0" parTransId="{CD54BF83-3C71-437D-B505-2125922F0D76}" sibTransId="{DEFD1BEC-D77C-40C4-BA26-A913DCD35FEA}"/>
    <dgm:cxn modelId="{B51C54AF-0C3C-4815-A7C9-2ABC101E8D88}" type="presOf" srcId="{6FD71775-CED8-47EF-B477-0E7308FBAFB8}" destId="{2264262A-7BC1-4644-8836-8077BE4B070D}" srcOrd="0" destOrd="0" presId="urn:microsoft.com/office/officeart/2005/8/layout/vList2"/>
    <dgm:cxn modelId="{A045ADBB-5E1C-4251-8C9E-B6904BA090EF}" type="presOf" srcId="{2A4FBE9D-D33E-4139-ABFB-229DF606C684}" destId="{9088CE18-D07A-4B67-B15C-3F78A116141B}" srcOrd="0" destOrd="0" presId="urn:microsoft.com/office/officeart/2005/8/layout/vList2"/>
    <dgm:cxn modelId="{E33A79CA-4039-4BDE-8EA1-CD554662D6AA}" type="presOf" srcId="{0B44CE30-0CAF-4BEF-AA2E-0FC1194BCEA4}" destId="{7BF4185D-1CFA-46DC-B7EF-529DCB343B0B}" srcOrd="0" destOrd="0" presId="urn:microsoft.com/office/officeart/2005/8/layout/vList2"/>
    <dgm:cxn modelId="{4430D2CA-AA36-4A3D-97C0-72043B6C0119}" type="presOf" srcId="{F902D33E-4CD1-4232-9EFA-35DA659D4965}" destId="{0A4FC462-59E6-4AD2-9EB0-7223C445197D}" srcOrd="0" destOrd="0" presId="urn:microsoft.com/office/officeart/2005/8/layout/vList2"/>
    <dgm:cxn modelId="{DC3CE2DE-3C36-435A-8F29-DFF14906B2A9}" srcId="{2A4FBE9D-D33E-4139-ABFB-229DF606C684}" destId="{8C5FB1C9-FA4D-4957-A25E-BF2C5593C4F4}" srcOrd="0" destOrd="0" parTransId="{C8FFA8D6-032E-42FF-9755-467FE15D36DE}" sibTransId="{307FE229-81E6-48F2-A8D7-494181E3A23E}"/>
    <dgm:cxn modelId="{0E418FE8-3024-4F40-B1D4-89EC406B3C50}" srcId="{8173D817-0794-4174-98C2-7E6AB8D69B0A}" destId="{A382584A-E71F-4F6E-9C3C-A3B4D9ACD673}" srcOrd="3" destOrd="0" parTransId="{6AB9BBC0-5C1B-41D1-9BCA-AF51155908EE}" sibTransId="{75D8A95E-EC2B-4EDB-AD32-50845588F1A3}"/>
    <dgm:cxn modelId="{A51666F1-4A3E-4E99-8119-6B193AB1CFCF}" type="presOf" srcId="{5CE5391B-4085-4464-BEE7-D93631399543}" destId="{E617325B-3876-4D4E-9C1B-639544FB6B47}" srcOrd="0" destOrd="0" presId="urn:microsoft.com/office/officeart/2005/8/layout/vList2"/>
    <dgm:cxn modelId="{83A504F3-7A6A-4448-9C1B-55059900AACF}" srcId="{7C32213F-E77F-48AA-9814-A1436AD08E7E}" destId="{F902D33E-4CD1-4232-9EFA-35DA659D4965}" srcOrd="0" destOrd="0" parTransId="{D9CD8BE5-DA8A-49B6-866B-C8EA19EED988}" sibTransId="{CD9B7200-FCE1-4EA4-9CBE-6D0AF57F8C53}"/>
    <dgm:cxn modelId="{48CA6CFB-3FCB-4D76-BFDC-0D50D13AAAB5}" srcId="{8173D817-0794-4174-98C2-7E6AB8D69B0A}" destId="{0B44CE30-0CAF-4BEF-AA2E-0FC1194BCEA4}" srcOrd="1" destOrd="0" parTransId="{8CE7953D-BA68-4390-9B9D-99E664728060}" sibTransId="{363DE83F-226B-45DB-AB4C-34CE018CAAEA}"/>
    <dgm:cxn modelId="{AF189C2C-6567-42D4-A588-BC7E92829B83}" type="presParOf" srcId="{4D9FE4A2-DCA1-4891-BFA8-F39E9D4B8BD6}" destId="{9088CE18-D07A-4B67-B15C-3F78A116141B}" srcOrd="0" destOrd="0" presId="urn:microsoft.com/office/officeart/2005/8/layout/vList2"/>
    <dgm:cxn modelId="{A497F4E0-CFDF-4EAB-9EFD-7856BC8F03A2}" type="presParOf" srcId="{4D9FE4A2-DCA1-4891-BFA8-F39E9D4B8BD6}" destId="{39CCB2D4-3E9C-4AAE-A9FD-5859E64C6F87}" srcOrd="1" destOrd="0" presId="urn:microsoft.com/office/officeart/2005/8/layout/vList2"/>
    <dgm:cxn modelId="{AB34EF43-A310-4EE3-B888-21AE30111820}" type="presParOf" srcId="{4D9FE4A2-DCA1-4891-BFA8-F39E9D4B8BD6}" destId="{7BF4185D-1CFA-46DC-B7EF-529DCB343B0B}" srcOrd="2" destOrd="0" presId="urn:microsoft.com/office/officeart/2005/8/layout/vList2"/>
    <dgm:cxn modelId="{782B13FB-A651-423C-ACA0-D82DC9A2D039}" type="presParOf" srcId="{4D9FE4A2-DCA1-4891-BFA8-F39E9D4B8BD6}" destId="{34756634-131A-4B32-ADE0-9F7C01EE559B}" srcOrd="3" destOrd="0" presId="urn:microsoft.com/office/officeart/2005/8/layout/vList2"/>
    <dgm:cxn modelId="{59A8ED05-688C-47E1-A1F0-076E8C308063}" type="presParOf" srcId="{4D9FE4A2-DCA1-4891-BFA8-F39E9D4B8BD6}" destId="{6D202980-E251-4F00-A738-299DCEC41D3B}" srcOrd="4" destOrd="0" presId="urn:microsoft.com/office/officeart/2005/8/layout/vList2"/>
    <dgm:cxn modelId="{9E03CCA7-0301-459B-9450-BDCE5CED6EE6}" type="presParOf" srcId="{4D9FE4A2-DCA1-4891-BFA8-F39E9D4B8BD6}" destId="{2264262A-7BC1-4644-8836-8077BE4B070D}" srcOrd="5" destOrd="0" presId="urn:microsoft.com/office/officeart/2005/8/layout/vList2"/>
    <dgm:cxn modelId="{61C9AE90-666B-40F3-BADB-32FE6EAFB215}" type="presParOf" srcId="{4D9FE4A2-DCA1-4891-BFA8-F39E9D4B8BD6}" destId="{F0DD5F2F-69EB-49C9-9304-6BCA7D1D3B26}" srcOrd="6" destOrd="0" presId="urn:microsoft.com/office/officeart/2005/8/layout/vList2"/>
    <dgm:cxn modelId="{20C396FD-F138-4544-9BC4-12402D8F9E51}" type="presParOf" srcId="{4D9FE4A2-DCA1-4891-BFA8-F39E9D4B8BD6}" destId="{E617325B-3876-4D4E-9C1B-639544FB6B47}" srcOrd="7" destOrd="0" presId="urn:microsoft.com/office/officeart/2005/8/layout/vList2"/>
    <dgm:cxn modelId="{274B44FE-50E9-4FE2-AC72-37665D533A13}" type="presParOf" srcId="{4D9FE4A2-DCA1-4891-BFA8-F39E9D4B8BD6}" destId="{44FC3A17-FEF2-476D-A2F4-79B8BFEEC001}" srcOrd="8" destOrd="0" presId="urn:microsoft.com/office/officeart/2005/8/layout/vList2"/>
    <dgm:cxn modelId="{FC0B42D6-2558-4B45-9B92-ACADB442724A}" type="presParOf" srcId="{4D9FE4A2-DCA1-4891-BFA8-F39E9D4B8BD6}" destId="{0A4FC462-59E6-4AD2-9EB0-7223C445197D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A78A1A-7822-4C09-9A78-345CBD44A727}" type="doc">
      <dgm:prSet loTypeId="urn:microsoft.com/office/officeart/2008/layout/VerticalCurvedList" loCatId="list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en-AU"/>
        </a:p>
      </dgm:t>
    </dgm:pt>
    <dgm:pt modelId="{F4DBAA0B-051E-42F3-B432-533A504238BF}">
      <dgm:prSet phldrT="[Text]" custT="1"/>
      <dgm:spPr>
        <a:solidFill>
          <a:schemeClr val="accent6">
            <a:lumMod val="20000"/>
            <a:lumOff val="80000"/>
          </a:schemeClr>
        </a:solidFill>
        <a:ln w="38100">
          <a:solidFill>
            <a:srgbClr val="FFC000"/>
          </a:solidFill>
        </a:ln>
      </dgm:spPr>
      <dgm:t>
        <a:bodyPr/>
        <a:lstStyle/>
        <a:p>
          <a:r>
            <a:rPr lang="en-US" sz="2400" dirty="0">
              <a:solidFill>
                <a:schemeClr val="tx1"/>
              </a:solidFill>
            </a:rPr>
            <a:t>One often </a:t>
          </a:r>
          <a:r>
            <a:rPr lang="en-US" sz="2400" u="sng" dirty="0">
              <a:solidFill>
                <a:schemeClr val="tx1"/>
              </a:solidFill>
            </a:rPr>
            <a:t>overlooked</a:t>
          </a:r>
          <a:r>
            <a:rPr lang="en-US" sz="2400" dirty="0">
              <a:solidFill>
                <a:schemeClr val="tx1"/>
              </a:solidFill>
            </a:rPr>
            <a:t> element in collecting travel and time-use data through smartphone applications is the </a:t>
          </a:r>
          <a:r>
            <a:rPr lang="en-US" sz="2400" b="1" u="sng" dirty="0">
              <a:solidFill>
                <a:schemeClr val="tx1"/>
              </a:solidFill>
            </a:rPr>
            <a:t>recruitment of participants</a:t>
          </a:r>
          <a:r>
            <a:rPr lang="en-US" sz="2400" dirty="0">
              <a:solidFill>
                <a:schemeClr val="tx1"/>
              </a:solidFill>
            </a:rPr>
            <a:t>. </a:t>
          </a:r>
          <a:endParaRPr lang="en-GB" sz="2400" dirty="0">
            <a:solidFill>
              <a:schemeClr val="tx1"/>
            </a:solidFill>
          </a:endParaRPr>
        </a:p>
      </dgm:t>
    </dgm:pt>
    <dgm:pt modelId="{421685D0-3723-440C-BD6F-808632A10C58}" type="parTrans" cxnId="{DDCFB2FD-CAB1-4F2C-8A7A-5BF8A559905B}">
      <dgm:prSet/>
      <dgm:spPr/>
      <dgm:t>
        <a:bodyPr/>
        <a:lstStyle/>
        <a:p>
          <a:endParaRPr lang="en-AU" sz="2400">
            <a:solidFill>
              <a:schemeClr val="tx1"/>
            </a:solidFill>
          </a:endParaRPr>
        </a:p>
      </dgm:t>
    </dgm:pt>
    <dgm:pt modelId="{E5E531C1-EDB2-43BF-BEAF-B6B06D4E79B6}" type="sibTrans" cxnId="{DDCFB2FD-CAB1-4F2C-8A7A-5BF8A559905B}">
      <dgm:prSet/>
      <dgm:spPr>
        <a:solidFill>
          <a:srgbClr val="7030A0"/>
        </a:solidFill>
        <a:ln>
          <a:solidFill>
            <a:srgbClr val="7030A0"/>
          </a:solidFill>
        </a:ln>
      </dgm:spPr>
      <dgm:t>
        <a:bodyPr/>
        <a:lstStyle/>
        <a:p>
          <a:endParaRPr lang="en-AU" sz="2400">
            <a:solidFill>
              <a:schemeClr val="tx1"/>
            </a:solidFill>
          </a:endParaRPr>
        </a:p>
      </dgm:t>
    </dgm:pt>
    <dgm:pt modelId="{337C69A6-600D-4507-95CD-004F72521C85}">
      <dgm:prSet phldrT="[Text]" custT="1"/>
      <dgm:spPr>
        <a:solidFill>
          <a:schemeClr val="accent6">
            <a:lumMod val="20000"/>
            <a:lumOff val="80000"/>
          </a:schemeClr>
        </a:solidFill>
        <a:ln w="38100">
          <a:solidFill>
            <a:srgbClr val="FFC000"/>
          </a:solidFill>
        </a:ln>
      </dgm:spPr>
      <dgm:t>
        <a:bodyPr/>
        <a:lstStyle/>
        <a:p>
          <a:r>
            <a:rPr lang="en-US" sz="2400" dirty="0">
              <a:solidFill>
                <a:schemeClr val="tx1"/>
              </a:solidFill>
            </a:rPr>
            <a:t>We experimented with different </a:t>
          </a:r>
          <a:r>
            <a:rPr lang="en-US" sz="2400" b="1" u="sng" dirty="0">
              <a:solidFill>
                <a:schemeClr val="tx1"/>
              </a:solidFill>
            </a:rPr>
            <a:t>recruitment setups and strategies </a:t>
          </a:r>
          <a:r>
            <a:rPr lang="en-US" sz="2400" dirty="0">
              <a:solidFill>
                <a:schemeClr val="tx1"/>
              </a:solidFill>
            </a:rPr>
            <a:t>including hiring through a </a:t>
          </a:r>
          <a:r>
            <a:rPr lang="en-US" sz="2400" u="sng" dirty="0">
              <a:solidFill>
                <a:schemeClr val="tx1"/>
              </a:solidFill>
            </a:rPr>
            <a:t>market research company </a:t>
          </a:r>
          <a:r>
            <a:rPr lang="en-US" sz="2400" dirty="0">
              <a:solidFill>
                <a:schemeClr val="tx1"/>
              </a:solidFill>
            </a:rPr>
            <a:t>and </a:t>
          </a:r>
          <a:r>
            <a:rPr lang="en-US" sz="2400" u="sng" dirty="0">
              <a:solidFill>
                <a:schemeClr val="tx1"/>
              </a:solidFill>
            </a:rPr>
            <a:t>social media advertisement platforms.</a:t>
          </a:r>
          <a:endParaRPr lang="en-GB" sz="2400" u="sng" dirty="0">
            <a:solidFill>
              <a:schemeClr val="tx1"/>
            </a:solidFill>
          </a:endParaRPr>
        </a:p>
      </dgm:t>
    </dgm:pt>
    <dgm:pt modelId="{CAEFA4E4-93C1-40FA-919C-3E77180CC427}" type="parTrans" cxnId="{173AA020-1BED-45B7-BC81-39537F8647AD}">
      <dgm:prSet/>
      <dgm:spPr/>
      <dgm:t>
        <a:bodyPr/>
        <a:lstStyle/>
        <a:p>
          <a:endParaRPr lang="en-AU" sz="2400">
            <a:solidFill>
              <a:schemeClr val="tx1"/>
            </a:solidFill>
          </a:endParaRPr>
        </a:p>
      </dgm:t>
    </dgm:pt>
    <dgm:pt modelId="{872CE2CC-7B7F-44BD-A0A9-956F251F6D56}" type="sibTrans" cxnId="{173AA020-1BED-45B7-BC81-39537F8647AD}">
      <dgm:prSet/>
      <dgm:spPr/>
      <dgm:t>
        <a:bodyPr/>
        <a:lstStyle/>
        <a:p>
          <a:endParaRPr lang="en-AU" sz="2400">
            <a:solidFill>
              <a:schemeClr val="tx1"/>
            </a:solidFill>
          </a:endParaRPr>
        </a:p>
      </dgm:t>
    </dgm:pt>
    <dgm:pt modelId="{746D1F84-42DD-4D53-A73D-B0F3A8E4EEBE}">
      <dgm:prSet phldrT="[Text]" custT="1"/>
      <dgm:spPr>
        <a:solidFill>
          <a:schemeClr val="accent6">
            <a:lumMod val="20000"/>
            <a:lumOff val="80000"/>
          </a:schemeClr>
        </a:solidFill>
        <a:ln w="38100">
          <a:solidFill>
            <a:srgbClr val="FFC000"/>
          </a:solidFill>
        </a:ln>
      </dgm:spPr>
      <dgm:t>
        <a:bodyPr/>
        <a:lstStyle/>
        <a:p>
          <a:r>
            <a:rPr lang="en-US" sz="2400" b="0" u="none" dirty="0">
              <a:solidFill>
                <a:schemeClr val="tx1"/>
              </a:solidFill>
            </a:rPr>
            <a:t>We tested different social media platforms, including Twitter, Google, and </a:t>
          </a:r>
          <a:r>
            <a:rPr lang="en-US" sz="2400" b="1" u="sng" dirty="0">
              <a:solidFill>
                <a:schemeClr val="tx1"/>
              </a:solidFill>
            </a:rPr>
            <a:t>Facebook</a:t>
          </a:r>
          <a:r>
            <a:rPr lang="en-US" sz="2400" dirty="0">
              <a:solidFill>
                <a:schemeClr val="tx1"/>
              </a:solidFill>
            </a:rPr>
            <a:t> was the most flexible and efficient one for recruiting participants. It is also better to </a:t>
          </a:r>
          <a:r>
            <a:rPr lang="en-US" sz="2400" b="1" u="sng" dirty="0">
              <a:solidFill>
                <a:schemeClr val="tx1"/>
              </a:solidFill>
            </a:rPr>
            <a:t>mention the incentive </a:t>
          </a:r>
          <a:r>
            <a:rPr lang="en-US" sz="2400" dirty="0">
              <a:solidFill>
                <a:schemeClr val="tx1"/>
              </a:solidFill>
            </a:rPr>
            <a:t>on the first page of the </a:t>
          </a:r>
          <a:r>
            <a:rPr lang="en-US" sz="2400" b="1" u="sng" dirty="0">
              <a:solidFill>
                <a:schemeClr val="tx1"/>
              </a:solidFill>
            </a:rPr>
            <a:t>landing page</a:t>
          </a:r>
          <a:r>
            <a:rPr lang="en-US" sz="2400" dirty="0">
              <a:solidFill>
                <a:schemeClr val="tx1"/>
              </a:solidFill>
            </a:rPr>
            <a:t>. </a:t>
          </a:r>
          <a:endParaRPr lang="en-GB" sz="2400" dirty="0">
            <a:solidFill>
              <a:schemeClr val="tx1"/>
            </a:solidFill>
          </a:endParaRPr>
        </a:p>
      </dgm:t>
    </dgm:pt>
    <dgm:pt modelId="{F51C2675-8A40-4BEC-A466-5C22BD4923E1}" type="parTrans" cxnId="{58C9AC99-338A-4C4A-8F1C-BF528657987E}">
      <dgm:prSet/>
      <dgm:spPr/>
      <dgm:t>
        <a:bodyPr/>
        <a:lstStyle/>
        <a:p>
          <a:endParaRPr lang="en-AU" sz="2400">
            <a:solidFill>
              <a:schemeClr val="tx1"/>
            </a:solidFill>
          </a:endParaRPr>
        </a:p>
      </dgm:t>
    </dgm:pt>
    <dgm:pt modelId="{E4BA1D53-61E8-4447-BF91-FF9D91488461}" type="sibTrans" cxnId="{58C9AC99-338A-4C4A-8F1C-BF528657987E}">
      <dgm:prSet/>
      <dgm:spPr/>
      <dgm:t>
        <a:bodyPr/>
        <a:lstStyle/>
        <a:p>
          <a:endParaRPr lang="en-AU" sz="2400">
            <a:solidFill>
              <a:schemeClr val="tx1"/>
            </a:solidFill>
          </a:endParaRPr>
        </a:p>
      </dgm:t>
    </dgm:pt>
    <dgm:pt modelId="{7DE73DFB-AA17-4A60-85E4-5171050EAF05}" type="pres">
      <dgm:prSet presAssocID="{57A78A1A-7822-4C09-9A78-345CBD44A727}" presName="Name0" presStyleCnt="0">
        <dgm:presLayoutVars>
          <dgm:chMax val="7"/>
          <dgm:chPref val="7"/>
          <dgm:dir/>
        </dgm:presLayoutVars>
      </dgm:prSet>
      <dgm:spPr/>
    </dgm:pt>
    <dgm:pt modelId="{9B654B16-E371-4A4B-B455-60CF27F0B906}" type="pres">
      <dgm:prSet presAssocID="{57A78A1A-7822-4C09-9A78-345CBD44A727}" presName="Name1" presStyleCnt="0"/>
      <dgm:spPr/>
    </dgm:pt>
    <dgm:pt modelId="{D1CA60FD-A2DE-4982-B21E-59607C2FEB47}" type="pres">
      <dgm:prSet presAssocID="{57A78A1A-7822-4C09-9A78-345CBD44A727}" presName="cycle" presStyleCnt="0"/>
      <dgm:spPr/>
    </dgm:pt>
    <dgm:pt modelId="{0F306D43-7D71-4EC0-9738-DE2DBF4449B0}" type="pres">
      <dgm:prSet presAssocID="{57A78A1A-7822-4C09-9A78-345CBD44A727}" presName="srcNode" presStyleLbl="node1" presStyleIdx="0" presStyleCnt="3"/>
      <dgm:spPr/>
    </dgm:pt>
    <dgm:pt modelId="{9C41D641-1DED-4634-9E9E-9DF668C44EEB}" type="pres">
      <dgm:prSet presAssocID="{57A78A1A-7822-4C09-9A78-345CBD44A727}" presName="conn" presStyleLbl="parChTrans1D2" presStyleIdx="0" presStyleCnt="1"/>
      <dgm:spPr/>
    </dgm:pt>
    <dgm:pt modelId="{B6008F99-7C58-422E-B652-2C3B99C55783}" type="pres">
      <dgm:prSet presAssocID="{57A78A1A-7822-4C09-9A78-345CBD44A727}" presName="extraNode" presStyleLbl="node1" presStyleIdx="0" presStyleCnt="3"/>
      <dgm:spPr/>
    </dgm:pt>
    <dgm:pt modelId="{490A79CB-27D1-4995-9BF3-C4BBE8FF8B05}" type="pres">
      <dgm:prSet presAssocID="{57A78A1A-7822-4C09-9A78-345CBD44A727}" presName="dstNode" presStyleLbl="node1" presStyleIdx="0" presStyleCnt="3"/>
      <dgm:spPr/>
    </dgm:pt>
    <dgm:pt modelId="{5ED5C0E2-A0A0-4A0A-B883-6CE049BC7742}" type="pres">
      <dgm:prSet presAssocID="{F4DBAA0B-051E-42F3-B432-533A504238BF}" presName="text_1" presStyleLbl="node1" presStyleIdx="0" presStyleCnt="3">
        <dgm:presLayoutVars>
          <dgm:bulletEnabled val="1"/>
        </dgm:presLayoutVars>
      </dgm:prSet>
      <dgm:spPr/>
    </dgm:pt>
    <dgm:pt modelId="{486E2F17-F480-455B-8B28-512D6DFB7024}" type="pres">
      <dgm:prSet presAssocID="{F4DBAA0B-051E-42F3-B432-533A504238BF}" presName="accent_1" presStyleCnt="0"/>
      <dgm:spPr/>
    </dgm:pt>
    <dgm:pt modelId="{F5197AAE-D4D7-40AC-BF09-95BAD350937A}" type="pres">
      <dgm:prSet presAssocID="{F4DBAA0B-051E-42F3-B432-533A504238BF}" presName="accentRepeatNode" presStyleLbl="solidFgAcc1" presStyleIdx="0" presStyleCnt="3"/>
      <dgm:spPr>
        <a:solidFill>
          <a:srgbClr val="FFDC00"/>
        </a:solidFill>
        <a:ln>
          <a:solidFill>
            <a:srgbClr val="FFDC00"/>
          </a:solidFill>
        </a:ln>
      </dgm:spPr>
    </dgm:pt>
    <dgm:pt modelId="{41F373FA-F5C8-4147-A5F6-4E4BAA270214}" type="pres">
      <dgm:prSet presAssocID="{337C69A6-600D-4507-95CD-004F72521C85}" presName="text_2" presStyleLbl="node1" presStyleIdx="1" presStyleCnt="3" custScaleY="123306">
        <dgm:presLayoutVars>
          <dgm:bulletEnabled val="1"/>
        </dgm:presLayoutVars>
      </dgm:prSet>
      <dgm:spPr/>
    </dgm:pt>
    <dgm:pt modelId="{050A170C-B291-4AC9-9E05-FEAFDF651695}" type="pres">
      <dgm:prSet presAssocID="{337C69A6-600D-4507-95CD-004F72521C85}" presName="accent_2" presStyleCnt="0"/>
      <dgm:spPr/>
    </dgm:pt>
    <dgm:pt modelId="{B78CDF84-567F-445E-ADF1-C5A7478A1DBA}" type="pres">
      <dgm:prSet presAssocID="{337C69A6-600D-4507-95CD-004F72521C85}" presName="accentRepeatNode" presStyleLbl="solidFgAcc1" presStyleIdx="1" presStyleCnt="3"/>
      <dgm:spPr>
        <a:solidFill>
          <a:srgbClr val="FFDC00"/>
        </a:solidFill>
        <a:ln>
          <a:solidFill>
            <a:srgbClr val="FFDC00"/>
          </a:solidFill>
        </a:ln>
      </dgm:spPr>
    </dgm:pt>
    <dgm:pt modelId="{856B7F11-39D1-49F7-A8D8-1167E14D692A}" type="pres">
      <dgm:prSet presAssocID="{746D1F84-42DD-4D53-A73D-B0F3A8E4EEBE}" presName="text_3" presStyleLbl="node1" presStyleIdx="2" presStyleCnt="3" custScaleY="113650">
        <dgm:presLayoutVars>
          <dgm:bulletEnabled val="1"/>
        </dgm:presLayoutVars>
      </dgm:prSet>
      <dgm:spPr/>
    </dgm:pt>
    <dgm:pt modelId="{2AF3D92A-E8D4-4067-B12F-86AA02CCD915}" type="pres">
      <dgm:prSet presAssocID="{746D1F84-42DD-4D53-A73D-B0F3A8E4EEBE}" presName="accent_3" presStyleCnt="0"/>
      <dgm:spPr/>
    </dgm:pt>
    <dgm:pt modelId="{BA8F6EB6-8A9C-4D8C-A1FE-96AC8DB6E64A}" type="pres">
      <dgm:prSet presAssocID="{746D1F84-42DD-4D53-A73D-B0F3A8E4EEBE}" presName="accentRepeatNode" presStyleLbl="solidFgAcc1" presStyleIdx="2" presStyleCnt="3"/>
      <dgm:spPr>
        <a:solidFill>
          <a:srgbClr val="FFDC00"/>
        </a:solidFill>
        <a:ln>
          <a:solidFill>
            <a:srgbClr val="FFDC00"/>
          </a:solidFill>
        </a:ln>
      </dgm:spPr>
    </dgm:pt>
  </dgm:ptLst>
  <dgm:cxnLst>
    <dgm:cxn modelId="{173AA020-1BED-45B7-BC81-39537F8647AD}" srcId="{57A78A1A-7822-4C09-9A78-345CBD44A727}" destId="{337C69A6-600D-4507-95CD-004F72521C85}" srcOrd="1" destOrd="0" parTransId="{CAEFA4E4-93C1-40FA-919C-3E77180CC427}" sibTransId="{872CE2CC-7B7F-44BD-A0A9-956F251F6D56}"/>
    <dgm:cxn modelId="{FE4DD358-BBE6-4F70-98A2-659F3FC9A7B1}" type="presOf" srcId="{337C69A6-600D-4507-95CD-004F72521C85}" destId="{41F373FA-F5C8-4147-A5F6-4E4BAA270214}" srcOrd="0" destOrd="0" presId="urn:microsoft.com/office/officeart/2008/layout/VerticalCurvedList"/>
    <dgm:cxn modelId="{3E5A7683-890B-47FB-9804-D8E2BF037501}" type="presOf" srcId="{F4DBAA0B-051E-42F3-B432-533A504238BF}" destId="{5ED5C0E2-A0A0-4A0A-B883-6CE049BC7742}" srcOrd="0" destOrd="0" presId="urn:microsoft.com/office/officeart/2008/layout/VerticalCurvedList"/>
    <dgm:cxn modelId="{58C9AC99-338A-4C4A-8F1C-BF528657987E}" srcId="{57A78A1A-7822-4C09-9A78-345CBD44A727}" destId="{746D1F84-42DD-4D53-A73D-B0F3A8E4EEBE}" srcOrd="2" destOrd="0" parTransId="{F51C2675-8A40-4BEC-A466-5C22BD4923E1}" sibTransId="{E4BA1D53-61E8-4447-BF91-FF9D91488461}"/>
    <dgm:cxn modelId="{006CF5C0-8D02-42BD-A1AA-EAEA7B97BFBB}" type="presOf" srcId="{57A78A1A-7822-4C09-9A78-345CBD44A727}" destId="{7DE73DFB-AA17-4A60-85E4-5171050EAF05}" srcOrd="0" destOrd="0" presId="urn:microsoft.com/office/officeart/2008/layout/VerticalCurvedList"/>
    <dgm:cxn modelId="{1895ECCD-B21A-4154-82F2-041D8F8343A3}" type="presOf" srcId="{746D1F84-42DD-4D53-A73D-B0F3A8E4EEBE}" destId="{856B7F11-39D1-49F7-A8D8-1167E14D692A}" srcOrd="0" destOrd="0" presId="urn:microsoft.com/office/officeart/2008/layout/VerticalCurvedList"/>
    <dgm:cxn modelId="{26203BE4-4AA9-445F-B729-538D6D43F15D}" type="presOf" srcId="{E5E531C1-EDB2-43BF-BEAF-B6B06D4E79B6}" destId="{9C41D641-1DED-4634-9E9E-9DF668C44EEB}" srcOrd="0" destOrd="0" presId="urn:microsoft.com/office/officeart/2008/layout/VerticalCurvedList"/>
    <dgm:cxn modelId="{DDCFB2FD-CAB1-4F2C-8A7A-5BF8A559905B}" srcId="{57A78A1A-7822-4C09-9A78-345CBD44A727}" destId="{F4DBAA0B-051E-42F3-B432-533A504238BF}" srcOrd="0" destOrd="0" parTransId="{421685D0-3723-440C-BD6F-808632A10C58}" sibTransId="{E5E531C1-EDB2-43BF-BEAF-B6B06D4E79B6}"/>
    <dgm:cxn modelId="{9D8AE4B2-0940-4444-B35F-CAA3E68B314A}" type="presParOf" srcId="{7DE73DFB-AA17-4A60-85E4-5171050EAF05}" destId="{9B654B16-E371-4A4B-B455-60CF27F0B906}" srcOrd="0" destOrd="0" presId="urn:microsoft.com/office/officeart/2008/layout/VerticalCurvedList"/>
    <dgm:cxn modelId="{E3A944F9-D09A-41CE-A2DE-AE7CB8ABD569}" type="presParOf" srcId="{9B654B16-E371-4A4B-B455-60CF27F0B906}" destId="{D1CA60FD-A2DE-4982-B21E-59607C2FEB47}" srcOrd="0" destOrd="0" presId="urn:microsoft.com/office/officeart/2008/layout/VerticalCurvedList"/>
    <dgm:cxn modelId="{AF41E95A-3019-4A5C-BE76-F59364E9712B}" type="presParOf" srcId="{D1CA60FD-A2DE-4982-B21E-59607C2FEB47}" destId="{0F306D43-7D71-4EC0-9738-DE2DBF4449B0}" srcOrd="0" destOrd="0" presId="urn:microsoft.com/office/officeart/2008/layout/VerticalCurvedList"/>
    <dgm:cxn modelId="{7E142EFC-93B8-4CC9-A527-FF902B9C9850}" type="presParOf" srcId="{D1CA60FD-A2DE-4982-B21E-59607C2FEB47}" destId="{9C41D641-1DED-4634-9E9E-9DF668C44EEB}" srcOrd="1" destOrd="0" presId="urn:microsoft.com/office/officeart/2008/layout/VerticalCurvedList"/>
    <dgm:cxn modelId="{71C39984-FE97-4D44-B7C4-F11FF891AD49}" type="presParOf" srcId="{D1CA60FD-A2DE-4982-B21E-59607C2FEB47}" destId="{B6008F99-7C58-422E-B652-2C3B99C55783}" srcOrd="2" destOrd="0" presId="urn:microsoft.com/office/officeart/2008/layout/VerticalCurvedList"/>
    <dgm:cxn modelId="{6BAD1E00-6D51-4550-9F97-EDB8E7C574D0}" type="presParOf" srcId="{D1CA60FD-A2DE-4982-B21E-59607C2FEB47}" destId="{490A79CB-27D1-4995-9BF3-C4BBE8FF8B05}" srcOrd="3" destOrd="0" presId="urn:microsoft.com/office/officeart/2008/layout/VerticalCurvedList"/>
    <dgm:cxn modelId="{6BD5B77D-7DAE-4DA3-AE77-61FEFD7608FA}" type="presParOf" srcId="{9B654B16-E371-4A4B-B455-60CF27F0B906}" destId="{5ED5C0E2-A0A0-4A0A-B883-6CE049BC7742}" srcOrd="1" destOrd="0" presId="urn:microsoft.com/office/officeart/2008/layout/VerticalCurvedList"/>
    <dgm:cxn modelId="{B2F1BB47-AD71-4226-A970-4A2C1120D733}" type="presParOf" srcId="{9B654B16-E371-4A4B-B455-60CF27F0B906}" destId="{486E2F17-F480-455B-8B28-512D6DFB7024}" srcOrd="2" destOrd="0" presId="urn:microsoft.com/office/officeart/2008/layout/VerticalCurvedList"/>
    <dgm:cxn modelId="{DC188CAB-CF8F-4E88-AF03-DF966B44F93C}" type="presParOf" srcId="{486E2F17-F480-455B-8B28-512D6DFB7024}" destId="{F5197AAE-D4D7-40AC-BF09-95BAD350937A}" srcOrd="0" destOrd="0" presId="urn:microsoft.com/office/officeart/2008/layout/VerticalCurvedList"/>
    <dgm:cxn modelId="{C3E2C230-21DB-43C4-8283-9E90896AE27E}" type="presParOf" srcId="{9B654B16-E371-4A4B-B455-60CF27F0B906}" destId="{41F373FA-F5C8-4147-A5F6-4E4BAA270214}" srcOrd="3" destOrd="0" presId="urn:microsoft.com/office/officeart/2008/layout/VerticalCurvedList"/>
    <dgm:cxn modelId="{A5B4FDCC-5165-44A3-95D3-616278627E70}" type="presParOf" srcId="{9B654B16-E371-4A4B-B455-60CF27F0B906}" destId="{050A170C-B291-4AC9-9E05-FEAFDF651695}" srcOrd="4" destOrd="0" presId="urn:microsoft.com/office/officeart/2008/layout/VerticalCurvedList"/>
    <dgm:cxn modelId="{4B6828EF-87BC-4693-BF8A-58395F67BC20}" type="presParOf" srcId="{050A170C-B291-4AC9-9E05-FEAFDF651695}" destId="{B78CDF84-567F-445E-ADF1-C5A7478A1DBA}" srcOrd="0" destOrd="0" presId="urn:microsoft.com/office/officeart/2008/layout/VerticalCurvedList"/>
    <dgm:cxn modelId="{FA44BC8A-5227-4B7B-902F-A4DD9D790AC7}" type="presParOf" srcId="{9B654B16-E371-4A4B-B455-60CF27F0B906}" destId="{856B7F11-39D1-49F7-A8D8-1167E14D692A}" srcOrd="5" destOrd="0" presId="urn:microsoft.com/office/officeart/2008/layout/VerticalCurvedList"/>
    <dgm:cxn modelId="{63FB935B-E77A-4113-B995-F3F0FAA52772}" type="presParOf" srcId="{9B654B16-E371-4A4B-B455-60CF27F0B906}" destId="{2AF3D92A-E8D4-4067-B12F-86AA02CCD915}" srcOrd="6" destOrd="0" presId="urn:microsoft.com/office/officeart/2008/layout/VerticalCurvedList"/>
    <dgm:cxn modelId="{655019C9-6F2A-4385-9745-50EAD13452FF}" type="presParOf" srcId="{2AF3D92A-E8D4-4067-B12F-86AA02CCD915}" destId="{BA8F6EB6-8A9C-4D8C-A1FE-96AC8DB6E64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A78A1A-7822-4C09-9A78-345CBD44A727}" type="doc">
      <dgm:prSet loTypeId="urn:microsoft.com/office/officeart/2008/layout/VerticalCurvedList" loCatId="list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en-AU"/>
        </a:p>
      </dgm:t>
    </dgm:pt>
    <dgm:pt modelId="{F4DBAA0B-051E-42F3-B432-533A504238BF}">
      <dgm:prSet phldrT="[Text]" custT="1"/>
      <dgm:spPr>
        <a:solidFill>
          <a:schemeClr val="accent6">
            <a:lumMod val="20000"/>
            <a:lumOff val="80000"/>
          </a:schemeClr>
        </a:solidFill>
        <a:ln w="38100">
          <a:solidFill>
            <a:srgbClr val="FFC000"/>
          </a:solidFill>
        </a:ln>
      </dgm:spPr>
      <dgm:t>
        <a:bodyPr/>
        <a:lstStyle/>
        <a:p>
          <a:r>
            <a:rPr lang="en-US" sz="2400" dirty="0">
              <a:solidFill>
                <a:schemeClr val="tx1"/>
              </a:solidFill>
            </a:rPr>
            <a:t>Participants from </a:t>
          </a:r>
          <a:r>
            <a:rPr lang="en-US" sz="2400" b="1" u="sng" dirty="0">
              <a:solidFill>
                <a:schemeClr val="tx1"/>
              </a:solidFill>
            </a:rPr>
            <a:t>social media advertisements </a:t>
          </a:r>
          <a:r>
            <a:rPr lang="en-US" sz="2400" dirty="0">
              <a:solidFill>
                <a:schemeClr val="tx1"/>
              </a:solidFill>
            </a:rPr>
            <a:t>were more genuine and </a:t>
          </a:r>
          <a:r>
            <a:rPr lang="en-US" sz="2400" b="1" u="sng" dirty="0">
              <a:solidFill>
                <a:schemeClr val="tx1"/>
              </a:solidFill>
            </a:rPr>
            <a:t>fully participated for more days</a:t>
          </a:r>
          <a:r>
            <a:rPr lang="en-US" sz="2400" dirty="0">
              <a:solidFill>
                <a:schemeClr val="tx1"/>
              </a:solidFill>
            </a:rPr>
            <a:t> compared to those from market research companies. </a:t>
          </a:r>
          <a:endParaRPr lang="en-GB" sz="2400" dirty="0">
            <a:solidFill>
              <a:schemeClr val="tx1"/>
            </a:solidFill>
          </a:endParaRPr>
        </a:p>
      </dgm:t>
    </dgm:pt>
    <dgm:pt modelId="{421685D0-3723-440C-BD6F-808632A10C58}" type="parTrans" cxnId="{DDCFB2FD-CAB1-4F2C-8A7A-5BF8A559905B}">
      <dgm:prSet/>
      <dgm:spPr/>
      <dgm:t>
        <a:bodyPr/>
        <a:lstStyle/>
        <a:p>
          <a:endParaRPr lang="en-AU" sz="2400">
            <a:solidFill>
              <a:schemeClr val="tx1"/>
            </a:solidFill>
          </a:endParaRPr>
        </a:p>
      </dgm:t>
    </dgm:pt>
    <dgm:pt modelId="{E5E531C1-EDB2-43BF-BEAF-B6B06D4E79B6}" type="sibTrans" cxnId="{DDCFB2FD-CAB1-4F2C-8A7A-5BF8A559905B}">
      <dgm:prSet/>
      <dgm:spPr>
        <a:solidFill>
          <a:srgbClr val="7030A0"/>
        </a:solidFill>
        <a:ln>
          <a:solidFill>
            <a:srgbClr val="7030A0"/>
          </a:solidFill>
        </a:ln>
      </dgm:spPr>
      <dgm:t>
        <a:bodyPr/>
        <a:lstStyle/>
        <a:p>
          <a:endParaRPr lang="en-AU" sz="2400">
            <a:solidFill>
              <a:schemeClr val="tx1"/>
            </a:solidFill>
          </a:endParaRPr>
        </a:p>
      </dgm:t>
    </dgm:pt>
    <dgm:pt modelId="{337C69A6-600D-4507-95CD-004F72521C85}">
      <dgm:prSet phldrT="[Text]" custT="1"/>
      <dgm:spPr>
        <a:solidFill>
          <a:schemeClr val="accent6">
            <a:lumMod val="20000"/>
            <a:lumOff val="80000"/>
          </a:schemeClr>
        </a:solidFill>
        <a:ln w="38100">
          <a:solidFill>
            <a:srgbClr val="FFC000"/>
          </a:solidFill>
        </a:ln>
      </dgm:spPr>
      <dgm:t>
        <a:bodyPr/>
        <a:lstStyle/>
        <a:p>
          <a:r>
            <a:rPr lang="en-US" sz="2400" dirty="0">
              <a:solidFill>
                <a:schemeClr val="tx1"/>
              </a:solidFill>
            </a:rPr>
            <a:t>If researchers want to collect data in </a:t>
          </a:r>
          <a:r>
            <a:rPr lang="en-US" sz="2400" b="1" u="sng" dirty="0">
              <a:solidFill>
                <a:schemeClr val="tx1"/>
              </a:solidFill>
            </a:rPr>
            <a:t>another country</a:t>
          </a:r>
          <a:r>
            <a:rPr lang="en-US" sz="2400" dirty="0">
              <a:solidFill>
                <a:schemeClr val="tx1"/>
              </a:solidFill>
            </a:rPr>
            <a:t>, </a:t>
          </a:r>
          <a:r>
            <a:rPr lang="en-US" sz="2400" b="1" u="sng" dirty="0">
              <a:solidFill>
                <a:schemeClr val="tx1"/>
              </a:solidFill>
            </a:rPr>
            <a:t>social media advertisement</a:t>
          </a:r>
          <a:r>
            <a:rPr lang="en-US" sz="2400" dirty="0">
              <a:solidFill>
                <a:schemeClr val="tx1"/>
              </a:solidFill>
            </a:rPr>
            <a:t> appears to be </a:t>
          </a:r>
          <a:r>
            <a:rPr lang="en-US" sz="2400" b="1" u="sng" dirty="0">
              <a:solidFill>
                <a:schemeClr val="tx1"/>
              </a:solidFill>
            </a:rPr>
            <a:t>superior</a:t>
          </a:r>
          <a:r>
            <a:rPr lang="en-US" sz="2400" dirty="0">
              <a:solidFill>
                <a:schemeClr val="tx1"/>
              </a:solidFill>
            </a:rPr>
            <a:t> and market research companies might not be able to help. It also has </a:t>
          </a:r>
          <a:r>
            <a:rPr lang="en-US" sz="2400" b="1" u="sng" dirty="0">
              <a:solidFill>
                <a:schemeClr val="tx1"/>
              </a:solidFill>
            </a:rPr>
            <a:t>lower costs</a:t>
          </a:r>
          <a:r>
            <a:rPr lang="en-US" sz="2400" dirty="0">
              <a:solidFill>
                <a:schemeClr val="tx1"/>
              </a:solidFill>
            </a:rPr>
            <a:t>.</a:t>
          </a:r>
          <a:endParaRPr lang="en-GB" sz="2400" u="sng" dirty="0">
            <a:solidFill>
              <a:schemeClr val="tx1"/>
            </a:solidFill>
          </a:endParaRPr>
        </a:p>
      </dgm:t>
    </dgm:pt>
    <dgm:pt modelId="{CAEFA4E4-93C1-40FA-919C-3E77180CC427}" type="parTrans" cxnId="{173AA020-1BED-45B7-BC81-39537F8647AD}">
      <dgm:prSet/>
      <dgm:spPr/>
      <dgm:t>
        <a:bodyPr/>
        <a:lstStyle/>
        <a:p>
          <a:endParaRPr lang="en-AU" sz="2400">
            <a:solidFill>
              <a:schemeClr val="tx1"/>
            </a:solidFill>
          </a:endParaRPr>
        </a:p>
      </dgm:t>
    </dgm:pt>
    <dgm:pt modelId="{872CE2CC-7B7F-44BD-A0A9-956F251F6D56}" type="sibTrans" cxnId="{173AA020-1BED-45B7-BC81-39537F8647AD}">
      <dgm:prSet/>
      <dgm:spPr/>
      <dgm:t>
        <a:bodyPr/>
        <a:lstStyle/>
        <a:p>
          <a:endParaRPr lang="en-AU" sz="2400">
            <a:solidFill>
              <a:schemeClr val="tx1"/>
            </a:solidFill>
          </a:endParaRPr>
        </a:p>
      </dgm:t>
    </dgm:pt>
    <dgm:pt modelId="{746D1F84-42DD-4D53-A73D-B0F3A8E4EEBE}">
      <dgm:prSet phldrT="[Text]" custT="1"/>
      <dgm:spPr>
        <a:solidFill>
          <a:schemeClr val="accent6">
            <a:lumMod val="20000"/>
            <a:lumOff val="80000"/>
          </a:schemeClr>
        </a:solidFill>
        <a:ln w="38100">
          <a:solidFill>
            <a:srgbClr val="FFC000"/>
          </a:solidFill>
        </a:ln>
      </dgm:spPr>
      <dgm:t>
        <a:bodyPr/>
        <a:lstStyle/>
        <a:p>
          <a:r>
            <a:rPr lang="en-US" sz="2400" kern="1200" dirty="0">
              <a:solidFill>
                <a:schemeClr val="tx1"/>
              </a:solidFill>
            </a:rPr>
            <a:t>A </a:t>
          </a:r>
          <a:r>
            <a:rPr lang="en-US" sz="2400" b="1" u="sng" kern="1200" dirty="0">
              <a:solidFill>
                <a:schemeClr val="tx1"/>
              </a:solidFill>
            </a:rPr>
            <a:t>GPS-aware smartphone app </a:t>
          </a:r>
          <a:r>
            <a:rPr lang="en-US" sz="2400" kern="1200" dirty="0">
              <a:solidFill>
                <a:schemeClr val="tx1"/>
              </a:solidFill>
            </a:rPr>
            <a:t>(Fourstep) enables integrated </a:t>
          </a:r>
          <a:r>
            <a:rPr lang="en-US" sz="2400" b="1" u="sng" kern="1200" dirty="0">
              <a:solidFill>
                <a:schemeClr val="tx1"/>
              </a:solidFill>
            </a:rPr>
            <a:t>travel</a:t>
          </a:r>
          <a:r>
            <a:rPr lang="en-US" sz="2400" kern="1200" dirty="0">
              <a:solidFill>
                <a:schemeClr val="tx1"/>
              </a:solidFill>
            </a:rPr>
            <a:t> and </a:t>
          </a:r>
          <a:r>
            <a:rPr lang="en-US" sz="2400" b="1" u="sng" kern="1200" dirty="0">
              <a:solidFill>
                <a:schemeClr val="tx1"/>
              </a:solidFill>
            </a:rPr>
            <a:t>time-use</a:t>
          </a:r>
          <a:r>
            <a:rPr lang="en-US" sz="2400" kern="1200" dirty="0">
              <a:solidFill>
                <a:schemeClr val="tx1"/>
              </a:solidFill>
            </a:rPr>
            <a:t> data collection while capturing </a:t>
          </a:r>
          <a:r>
            <a:rPr lang="en-US" sz="2400" b="1" u="sng" kern="1200" dirty="0">
              <a:solidFill>
                <a:schemeClr val="tx1"/>
              </a:solidFill>
            </a:rPr>
            <a:t>multitasking</a:t>
          </a:r>
          <a:r>
            <a:rPr lang="en-US" sz="2400" kern="1200" dirty="0">
              <a:solidFill>
                <a:schemeClr val="tx1"/>
              </a:solidFill>
            </a:rPr>
            <a:t> and </a:t>
          </a:r>
          <a:br>
            <a:rPr lang="en-US" sz="2400" kern="1200" dirty="0">
              <a:solidFill>
                <a:schemeClr val="tx1"/>
              </a:solidFill>
            </a:rPr>
          </a:br>
          <a:r>
            <a:rPr lang="en-US" sz="2400" kern="1200" dirty="0">
              <a:solidFill>
                <a:schemeClr val="tx1"/>
              </a:solidFill>
            </a:rPr>
            <a:t>activity </a:t>
          </a:r>
          <a:r>
            <a:rPr lang="en-US" sz="2400" b="1" u="sng" kern="1200" dirty="0">
              <a:solidFill>
                <a:schemeClr val="tx1"/>
              </a:solidFill>
            </a:rPr>
            <a:t>timing </a:t>
          </a:r>
          <a:r>
            <a:rPr lang="en-US" sz="2400" kern="1200" dirty="0">
              <a:solidFill>
                <a:srgbClr val="000000"/>
              </a:solidFill>
              <a:latin typeface="Arial" panose="020B0604020202020204"/>
              <a:ea typeface="+mn-ea"/>
              <a:cs typeface="+mn-cs"/>
            </a:rPr>
            <a:t>which is crucial for travel </a:t>
          </a:r>
          <a:r>
            <a:rPr lang="en-US" sz="2400" kern="1200" dirty="0" err="1">
              <a:solidFill>
                <a:srgbClr val="000000"/>
              </a:solidFill>
              <a:latin typeface="Arial" panose="020B0604020202020204"/>
              <a:ea typeface="+mn-ea"/>
              <a:cs typeface="+mn-cs"/>
            </a:rPr>
            <a:t>behaviour</a:t>
          </a:r>
          <a:r>
            <a:rPr lang="en-US" sz="2400" kern="1200" dirty="0">
              <a:solidFill>
                <a:srgbClr val="000000"/>
              </a:solidFill>
              <a:latin typeface="Arial" panose="020B0604020202020204"/>
              <a:ea typeface="+mn-ea"/>
              <a:cs typeface="+mn-cs"/>
            </a:rPr>
            <a:t> analysis.</a:t>
          </a:r>
          <a:endParaRPr lang="en-GB" sz="2400" kern="1200" dirty="0">
            <a:solidFill>
              <a:srgbClr val="000000"/>
            </a:solidFill>
            <a:latin typeface="Arial" panose="020B0604020202020204"/>
            <a:ea typeface="+mn-ea"/>
            <a:cs typeface="+mn-cs"/>
          </a:endParaRPr>
        </a:p>
      </dgm:t>
    </dgm:pt>
    <dgm:pt modelId="{F51C2675-8A40-4BEC-A466-5C22BD4923E1}" type="parTrans" cxnId="{58C9AC99-338A-4C4A-8F1C-BF528657987E}">
      <dgm:prSet/>
      <dgm:spPr/>
      <dgm:t>
        <a:bodyPr/>
        <a:lstStyle/>
        <a:p>
          <a:endParaRPr lang="en-AU" sz="2400">
            <a:solidFill>
              <a:schemeClr val="tx1"/>
            </a:solidFill>
          </a:endParaRPr>
        </a:p>
      </dgm:t>
    </dgm:pt>
    <dgm:pt modelId="{E4BA1D53-61E8-4447-BF91-FF9D91488461}" type="sibTrans" cxnId="{58C9AC99-338A-4C4A-8F1C-BF528657987E}">
      <dgm:prSet/>
      <dgm:spPr/>
      <dgm:t>
        <a:bodyPr/>
        <a:lstStyle/>
        <a:p>
          <a:endParaRPr lang="en-AU" sz="2400">
            <a:solidFill>
              <a:schemeClr val="tx1"/>
            </a:solidFill>
          </a:endParaRPr>
        </a:p>
      </dgm:t>
    </dgm:pt>
    <dgm:pt modelId="{7DE73DFB-AA17-4A60-85E4-5171050EAF05}" type="pres">
      <dgm:prSet presAssocID="{57A78A1A-7822-4C09-9A78-345CBD44A727}" presName="Name0" presStyleCnt="0">
        <dgm:presLayoutVars>
          <dgm:chMax val="7"/>
          <dgm:chPref val="7"/>
          <dgm:dir/>
        </dgm:presLayoutVars>
      </dgm:prSet>
      <dgm:spPr/>
    </dgm:pt>
    <dgm:pt modelId="{9B654B16-E371-4A4B-B455-60CF27F0B906}" type="pres">
      <dgm:prSet presAssocID="{57A78A1A-7822-4C09-9A78-345CBD44A727}" presName="Name1" presStyleCnt="0"/>
      <dgm:spPr/>
    </dgm:pt>
    <dgm:pt modelId="{D1CA60FD-A2DE-4982-B21E-59607C2FEB47}" type="pres">
      <dgm:prSet presAssocID="{57A78A1A-7822-4C09-9A78-345CBD44A727}" presName="cycle" presStyleCnt="0"/>
      <dgm:spPr/>
    </dgm:pt>
    <dgm:pt modelId="{0F306D43-7D71-4EC0-9738-DE2DBF4449B0}" type="pres">
      <dgm:prSet presAssocID="{57A78A1A-7822-4C09-9A78-345CBD44A727}" presName="srcNode" presStyleLbl="node1" presStyleIdx="0" presStyleCnt="3"/>
      <dgm:spPr/>
    </dgm:pt>
    <dgm:pt modelId="{9C41D641-1DED-4634-9E9E-9DF668C44EEB}" type="pres">
      <dgm:prSet presAssocID="{57A78A1A-7822-4C09-9A78-345CBD44A727}" presName="conn" presStyleLbl="parChTrans1D2" presStyleIdx="0" presStyleCnt="1"/>
      <dgm:spPr/>
    </dgm:pt>
    <dgm:pt modelId="{B6008F99-7C58-422E-B652-2C3B99C55783}" type="pres">
      <dgm:prSet presAssocID="{57A78A1A-7822-4C09-9A78-345CBD44A727}" presName="extraNode" presStyleLbl="node1" presStyleIdx="0" presStyleCnt="3"/>
      <dgm:spPr/>
    </dgm:pt>
    <dgm:pt modelId="{490A79CB-27D1-4995-9BF3-C4BBE8FF8B05}" type="pres">
      <dgm:prSet presAssocID="{57A78A1A-7822-4C09-9A78-345CBD44A727}" presName="dstNode" presStyleLbl="node1" presStyleIdx="0" presStyleCnt="3"/>
      <dgm:spPr/>
    </dgm:pt>
    <dgm:pt modelId="{5ED5C0E2-A0A0-4A0A-B883-6CE049BC7742}" type="pres">
      <dgm:prSet presAssocID="{F4DBAA0B-051E-42F3-B432-533A504238BF}" presName="text_1" presStyleLbl="node1" presStyleIdx="0" presStyleCnt="3" custScaleY="118038">
        <dgm:presLayoutVars>
          <dgm:bulletEnabled val="1"/>
        </dgm:presLayoutVars>
      </dgm:prSet>
      <dgm:spPr/>
    </dgm:pt>
    <dgm:pt modelId="{486E2F17-F480-455B-8B28-512D6DFB7024}" type="pres">
      <dgm:prSet presAssocID="{F4DBAA0B-051E-42F3-B432-533A504238BF}" presName="accent_1" presStyleCnt="0"/>
      <dgm:spPr/>
    </dgm:pt>
    <dgm:pt modelId="{F5197AAE-D4D7-40AC-BF09-95BAD350937A}" type="pres">
      <dgm:prSet presAssocID="{F4DBAA0B-051E-42F3-B432-533A504238BF}" presName="accentRepeatNode" presStyleLbl="solidFgAcc1" presStyleIdx="0" presStyleCnt="3"/>
      <dgm:spPr>
        <a:solidFill>
          <a:srgbClr val="FFDC00"/>
        </a:solidFill>
        <a:ln>
          <a:solidFill>
            <a:srgbClr val="FFDC00"/>
          </a:solidFill>
        </a:ln>
      </dgm:spPr>
    </dgm:pt>
    <dgm:pt modelId="{41F373FA-F5C8-4147-A5F6-4E4BAA270214}" type="pres">
      <dgm:prSet presAssocID="{337C69A6-600D-4507-95CD-004F72521C85}" presName="text_2" presStyleLbl="node1" presStyleIdx="1" presStyleCnt="3" custScaleY="123306">
        <dgm:presLayoutVars>
          <dgm:bulletEnabled val="1"/>
        </dgm:presLayoutVars>
      </dgm:prSet>
      <dgm:spPr/>
    </dgm:pt>
    <dgm:pt modelId="{050A170C-B291-4AC9-9E05-FEAFDF651695}" type="pres">
      <dgm:prSet presAssocID="{337C69A6-600D-4507-95CD-004F72521C85}" presName="accent_2" presStyleCnt="0"/>
      <dgm:spPr/>
    </dgm:pt>
    <dgm:pt modelId="{B78CDF84-567F-445E-ADF1-C5A7478A1DBA}" type="pres">
      <dgm:prSet presAssocID="{337C69A6-600D-4507-95CD-004F72521C85}" presName="accentRepeatNode" presStyleLbl="solidFgAcc1" presStyleIdx="1" presStyleCnt="3"/>
      <dgm:spPr>
        <a:solidFill>
          <a:srgbClr val="FFDC00"/>
        </a:solidFill>
        <a:ln>
          <a:solidFill>
            <a:srgbClr val="FFDC00"/>
          </a:solidFill>
        </a:ln>
      </dgm:spPr>
    </dgm:pt>
    <dgm:pt modelId="{856B7F11-39D1-49F7-A8D8-1167E14D692A}" type="pres">
      <dgm:prSet presAssocID="{746D1F84-42DD-4D53-A73D-B0F3A8E4EEBE}" presName="text_3" presStyleLbl="node1" presStyleIdx="2" presStyleCnt="3" custScaleY="121086">
        <dgm:presLayoutVars>
          <dgm:bulletEnabled val="1"/>
        </dgm:presLayoutVars>
      </dgm:prSet>
      <dgm:spPr/>
    </dgm:pt>
    <dgm:pt modelId="{2AF3D92A-E8D4-4067-B12F-86AA02CCD915}" type="pres">
      <dgm:prSet presAssocID="{746D1F84-42DD-4D53-A73D-B0F3A8E4EEBE}" presName="accent_3" presStyleCnt="0"/>
      <dgm:spPr/>
    </dgm:pt>
    <dgm:pt modelId="{BA8F6EB6-8A9C-4D8C-A1FE-96AC8DB6E64A}" type="pres">
      <dgm:prSet presAssocID="{746D1F84-42DD-4D53-A73D-B0F3A8E4EEBE}" presName="accentRepeatNode" presStyleLbl="solidFgAcc1" presStyleIdx="2" presStyleCnt="3"/>
      <dgm:spPr>
        <a:solidFill>
          <a:srgbClr val="FFDC00"/>
        </a:solidFill>
        <a:ln>
          <a:solidFill>
            <a:srgbClr val="FFDC00"/>
          </a:solidFill>
        </a:ln>
      </dgm:spPr>
    </dgm:pt>
  </dgm:ptLst>
  <dgm:cxnLst>
    <dgm:cxn modelId="{173AA020-1BED-45B7-BC81-39537F8647AD}" srcId="{57A78A1A-7822-4C09-9A78-345CBD44A727}" destId="{337C69A6-600D-4507-95CD-004F72521C85}" srcOrd="1" destOrd="0" parTransId="{CAEFA4E4-93C1-40FA-919C-3E77180CC427}" sibTransId="{872CE2CC-7B7F-44BD-A0A9-956F251F6D56}"/>
    <dgm:cxn modelId="{FE4DD358-BBE6-4F70-98A2-659F3FC9A7B1}" type="presOf" srcId="{337C69A6-600D-4507-95CD-004F72521C85}" destId="{41F373FA-F5C8-4147-A5F6-4E4BAA270214}" srcOrd="0" destOrd="0" presId="urn:microsoft.com/office/officeart/2008/layout/VerticalCurvedList"/>
    <dgm:cxn modelId="{3E5A7683-890B-47FB-9804-D8E2BF037501}" type="presOf" srcId="{F4DBAA0B-051E-42F3-B432-533A504238BF}" destId="{5ED5C0E2-A0A0-4A0A-B883-6CE049BC7742}" srcOrd="0" destOrd="0" presId="urn:microsoft.com/office/officeart/2008/layout/VerticalCurvedList"/>
    <dgm:cxn modelId="{58C9AC99-338A-4C4A-8F1C-BF528657987E}" srcId="{57A78A1A-7822-4C09-9A78-345CBD44A727}" destId="{746D1F84-42DD-4D53-A73D-B0F3A8E4EEBE}" srcOrd="2" destOrd="0" parTransId="{F51C2675-8A40-4BEC-A466-5C22BD4923E1}" sibTransId="{E4BA1D53-61E8-4447-BF91-FF9D91488461}"/>
    <dgm:cxn modelId="{006CF5C0-8D02-42BD-A1AA-EAEA7B97BFBB}" type="presOf" srcId="{57A78A1A-7822-4C09-9A78-345CBD44A727}" destId="{7DE73DFB-AA17-4A60-85E4-5171050EAF05}" srcOrd="0" destOrd="0" presId="urn:microsoft.com/office/officeart/2008/layout/VerticalCurvedList"/>
    <dgm:cxn modelId="{1895ECCD-B21A-4154-82F2-041D8F8343A3}" type="presOf" srcId="{746D1F84-42DD-4D53-A73D-B0F3A8E4EEBE}" destId="{856B7F11-39D1-49F7-A8D8-1167E14D692A}" srcOrd="0" destOrd="0" presId="urn:microsoft.com/office/officeart/2008/layout/VerticalCurvedList"/>
    <dgm:cxn modelId="{26203BE4-4AA9-445F-B729-538D6D43F15D}" type="presOf" srcId="{E5E531C1-EDB2-43BF-BEAF-B6B06D4E79B6}" destId="{9C41D641-1DED-4634-9E9E-9DF668C44EEB}" srcOrd="0" destOrd="0" presId="urn:microsoft.com/office/officeart/2008/layout/VerticalCurvedList"/>
    <dgm:cxn modelId="{DDCFB2FD-CAB1-4F2C-8A7A-5BF8A559905B}" srcId="{57A78A1A-7822-4C09-9A78-345CBD44A727}" destId="{F4DBAA0B-051E-42F3-B432-533A504238BF}" srcOrd="0" destOrd="0" parTransId="{421685D0-3723-440C-BD6F-808632A10C58}" sibTransId="{E5E531C1-EDB2-43BF-BEAF-B6B06D4E79B6}"/>
    <dgm:cxn modelId="{9D8AE4B2-0940-4444-B35F-CAA3E68B314A}" type="presParOf" srcId="{7DE73DFB-AA17-4A60-85E4-5171050EAF05}" destId="{9B654B16-E371-4A4B-B455-60CF27F0B906}" srcOrd="0" destOrd="0" presId="urn:microsoft.com/office/officeart/2008/layout/VerticalCurvedList"/>
    <dgm:cxn modelId="{E3A944F9-D09A-41CE-A2DE-AE7CB8ABD569}" type="presParOf" srcId="{9B654B16-E371-4A4B-B455-60CF27F0B906}" destId="{D1CA60FD-A2DE-4982-B21E-59607C2FEB47}" srcOrd="0" destOrd="0" presId="urn:microsoft.com/office/officeart/2008/layout/VerticalCurvedList"/>
    <dgm:cxn modelId="{AF41E95A-3019-4A5C-BE76-F59364E9712B}" type="presParOf" srcId="{D1CA60FD-A2DE-4982-B21E-59607C2FEB47}" destId="{0F306D43-7D71-4EC0-9738-DE2DBF4449B0}" srcOrd="0" destOrd="0" presId="urn:microsoft.com/office/officeart/2008/layout/VerticalCurvedList"/>
    <dgm:cxn modelId="{7E142EFC-93B8-4CC9-A527-FF902B9C9850}" type="presParOf" srcId="{D1CA60FD-A2DE-4982-B21E-59607C2FEB47}" destId="{9C41D641-1DED-4634-9E9E-9DF668C44EEB}" srcOrd="1" destOrd="0" presId="urn:microsoft.com/office/officeart/2008/layout/VerticalCurvedList"/>
    <dgm:cxn modelId="{71C39984-FE97-4D44-B7C4-F11FF891AD49}" type="presParOf" srcId="{D1CA60FD-A2DE-4982-B21E-59607C2FEB47}" destId="{B6008F99-7C58-422E-B652-2C3B99C55783}" srcOrd="2" destOrd="0" presId="urn:microsoft.com/office/officeart/2008/layout/VerticalCurvedList"/>
    <dgm:cxn modelId="{6BAD1E00-6D51-4550-9F97-EDB8E7C574D0}" type="presParOf" srcId="{D1CA60FD-A2DE-4982-B21E-59607C2FEB47}" destId="{490A79CB-27D1-4995-9BF3-C4BBE8FF8B05}" srcOrd="3" destOrd="0" presId="urn:microsoft.com/office/officeart/2008/layout/VerticalCurvedList"/>
    <dgm:cxn modelId="{6BD5B77D-7DAE-4DA3-AE77-61FEFD7608FA}" type="presParOf" srcId="{9B654B16-E371-4A4B-B455-60CF27F0B906}" destId="{5ED5C0E2-A0A0-4A0A-B883-6CE049BC7742}" srcOrd="1" destOrd="0" presId="urn:microsoft.com/office/officeart/2008/layout/VerticalCurvedList"/>
    <dgm:cxn modelId="{B2F1BB47-AD71-4226-A970-4A2C1120D733}" type="presParOf" srcId="{9B654B16-E371-4A4B-B455-60CF27F0B906}" destId="{486E2F17-F480-455B-8B28-512D6DFB7024}" srcOrd="2" destOrd="0" presId="urn:microsoft.com/office/officeart/2008/layout/VerticalCurvedList"/>
    <dgm:cxn modelId="{DC188CAB-CF8F-4E88-AF03-DF966B44F93C}" type="presParOf" srcId="{486E2F17-F480-455B-8B28-512D6DFB7024}" destId="{F5197AAE-D4D7-40AC-BF09-95BAD350937A}" srcOrd="0" destOrd="0" presId="urn:microsoft.com/office/officeart/2008/layout/VerticalCurvedList"/>
    <dgm:cxn modelId="{C3E2C230-21DB-43C4-8283-9E90896AE27E}" type="presParOf" srcId="{9B654B16-E371-4A4B-B455-60CF27F0B906}" destId="{41F373FA-F5C8-4147-A5F6-4E4BAA270214}" srcOrd="3" destOrd="0" presId="urn:microsoft.com/office/officeart/2008/layout/VerticalCurvedList"/>
    <dgm:cxn modelId="{A5B4FDCC-5165-44A3-95D3-616278627E70}" type="presParOf" srcId="{9B654B16-E371-4A4B-B455-60CF27F0B906}" destId="{050A170C-B291-4AC9-9E05-FEAFDF651695}" srcOrd="4" destOrd="0" presId="urn:microsoft.com/office/officeart/2008/layout/VerticalCurvedList"/>
    <dgm:cxn modelId="{4B6828EF-87BC-4693-BF8A-58395F67BC20}" type="presParOf" srcId="{050A170C-B291-4AC9-9E05-FEAFDF651695}" destId="{B78CDF84-567F-445E-ADF1-C5A7478A1DBA}" srcOrd="0" destOrd="0" presId="urn:microsoft.com/office/officeart/2008/layout/VerticalCurvedList"/>
    <dgm:cxn modelId="{FA44BC8A-5227-4B7B-902F-A4DD9D790AC7}" type="presParOf" srcId="{9B654B16-E371-4A4B-B455-60CF27F0B906}" destId="{856B7F11-39D1-49F7-A8D8-1167E14D692A}" srcOrd="5" destOrd="0" presId="urn:microsoft.com/office/officeart/2008/layout/VerticalCurvedList"/>
    <dgm:cxn modelId="{63FB935B-E77A-4113-B995-F3F0FAA52772}" type="presParOf" srcId="{9B654B16-E371-4A4B-B455-60CF27F0B906}" destId="{2AF3D92A-E8D4-4067-B12F-86AA02CCD915}" srcOrd="6" destOrd="0" presId="urn:microsoft.com/office/officeart/2008/layout/VerticalCurvedList"/>
    <dgm:cxn modelId="{655019C9-6F2A-4385-9745-50EAD13452FF}" type="presParOf" srcId="{2AF3D92A-E8D4-4067-B12F-86AA02CCD915}" destId="{BA8F6EB6-8A9C-4D8C-A1FE-96AC8DB6E64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88CE18-D07A-4B67-B15C-3F78A116141B}">
      <dsp:nvSpPr>
        <dsp:cNvPr id="0" name=""/>
        <dsp:cNvSpPr/>
      </dsp:nvSpPr>
      <dsp:spPr>
        <a:xfrm>
          <a:off x="0" y="35943"/>
          <a:ext cx="9115425" cy="503685"/>
        </a:xfrm>
        <a:prstGeom prst="roundRect">
          <a:avLst/>
        </a:prstGeom>
        <a:solidFill>
          <a:srgbClr val="8A68C8">
            <a:lumMod val="20000"/>
            <a:lumOff val="8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>
              <a:solidFill>
                <a:schemeClr val="tx1"/>
              </a:solidFill>
            </a:rPr>
            <a:t>1- Personal care </a:t>
          </a:r>
          <a:endParaRPr lang="en-AU" sz="2100" kern="1200" dirty="0">
            <a:solidFill>
              <a:schemeClr val="tx1"/>
            </a:solidFill>
          </a:endParaRPr>
        </a:p>
      </dsp:txBody>
      <dsp:txXfrm>
        <a:off x="24588" y="60531"/>
        <a:ext cx="9066249" cy="454509"/>
      </dsp:txXfrm>
    </dsp:sp>
    <dsp:sp modelId="{39CCB2D4-3E9C-4AAE-A9FD-5859E64C6F87}">
      <dsp:nvSpPr>
        <dsp:cNvPr id="0" name=""/>
        <dsp:cNvSpPr/>
      </dsp:nvSpPr>
      <dsp:spPr>
        <a:xfrm>
          <a:off x="0" y="539628"/>
          <a:ext cx="9115425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9415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600" kern="1200" dirty="0">
              <a:solidFill>
                <a:schemeClr val="tx1"/>
              </a:solidFill>
            </a:rPr>
            <a:t>Resting, sleeping, doing sport, etc. </a:t>
          </a:r>
          <a:endParaRPr lang="en-AU" sz="1600" kern="1200" dirty="0">
            <a:solidFill>
              <a:schemeClr val="tx1"/>
            </a:solidFill>
          </a:endParaRPr>
        </a:p>
      </dsp:txBody>
      <dsp:txXfrm>
        <a:off x="0" y="539628"/>
        <a:ext cx="9115425" cy="347760"/>
      </dsp:txXfrm>
    </dsp:sp>
    <dsp:sp modelId="{7BF4185D-1CFA-46DC-B7EF-529DCB343B0B}">
      <dsp:nvSpPr>
        <dsp:cNvPr id="0" name=""/>
        <dsp:cNvSpPr/>
      </dsp:nvSpPr>
      <dsp:spPr>
        <a:xfrm>
          <a:off x="0" y="887388"/>
          <a:ext cx="9115425" cy="503685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>
              <a:solidFill>
                <a:schemeClr val="tx1"/>
              </a:solidFill>
            </a:rPr>
            <a:t>2- Maintenance</a:t>
          </a:r>
          <a:endParaRPr lang="en-AU" sz="2100" kern="1200" dirty="0">
            <a:solidFill>
              <a:schemeClr val="tx1"/>
            </a:solidFill>
          </a:endParaRPr>
        </a:p>
      </dsp:txBody>
      <dsp:txXfrm>
        <a:off x="24588" y="911976"/>
        <a:ext cx="9066249" cy="454509"/>
      </dsp:txXfrm>
    </dsp:sp>
    <dsp:sp modelId="{34756634-131A-4B32-ADE0-9F7C01EE559B}">
      <dsp:nvSpPr>
        <dsp:cNvPr id="0" name=""/>
        <dsp:cNvSpPr/>
      </dsp:nvSpPr>
      <dsp:spPr>
        <a:xfrm>
          <a:off x="0" y="1391073"/>
          <a:ext cx="9115425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9415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solidFill>
                <a:schemeClr val="tx1"/>
              </a:solidFill>
            </a:rPr>
            <a:t>Doing laundry, preparing meals, etc. </a:t>
          </a:r>
          <a:endParaRPr lang="en-AU" sz="1600" kern="1200" dirty="0">
            <a:solidFill>
              <a:schemeClr val="tx1"/>
            </a:solidFill>
          </a:endParaRPr>
        </a:p>
      </dsp:txBody>
      <dsp:txXfrm>
        <a:off x="0" y="1391073"/>
        <a:ext cx="9115425" cy="347760"/>
      </dsp:txXfrm>
    </dsp:sp>
    <dsp:sp modelId="{6D202980-E251-4F00-A738-299DCEC41D3B}">
      <dsp:nvSpPr>
        <dsp:cNvPr id="0" name=""/>
        <dsp:cNvSpPr/>
      </dsp:nvSpPr>
      <dsp:spPr>
        <a:xfrm>
          <a:off x="0" y="1738833"/>
          <a:ext cx="9115425" cy="503685"/>
        </a:xfrm>
        <a:prstGeom prst="roundRect">
          <a:avLst/>
        </a:prstGeom>
        <a:solidFill>
          <a:srgbClr val="8A68C8">
            <a:lumMod val="20000"/>
            <a:lumOff val="8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chemeClr val="tx1"/>
              </a:solidFill>
            </a:rPr>
            <a:t>3- </a:t>
          </a:r>
          <a:r>
            <a:rPr lang="en-GB" sz="2000" kern="1200" dirty="0">
              <a:solidFill>
                <a:srgbClr val="000000"/>
              </a:solidFill>
              <a:latin typeface="Arial" panose="020B0604020202020204"/>
              <a:ea typeface="+mn-ea"/>
              <a:cs typeface="+mn-cs"/>
            </a:rPr>
            <a:t>Employment</a:t>
          </a:r>
          <a:r>
            <a:rPr lang="en-GB" sz="2000" kern="1200" dirty="0">
              <a:solidFill>
                <a:schemeClr val="tx1"/>
              </a:solidFill>
            </a:rPr>
            <a:t> or education  </a:t>
          </a:r>
        </a:p>
      </dsp:txBody>
      <dsp:txXfrm>
        <a:off x="24588" y="1763421"/>
        <a:ext cx="9066249" cy="454509"/>
      </dsp:txXfrm>
    </dsp:sp>
    <dsp:sp modelId="{2264262A-7BC1-4644-8836-8077BE4B070D}">
      <dsp:nvSpPr>
        <dsp:cNvPr id="0" name=""/>
        <dsp:cNvSpPr/>
      </dsp:nvSpPr>
      <dsp:spPr>
        <a:xfrm>
          <a:off x="0" y="2242518"/>
          <a:ext cx="9115425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9415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600" kern="1200" dirty="0">
              <a:solidFill>
                <a:schemeClr val="tx1"/>
              </a:solidFill>
            </a:rPr>
            <a:t>Working</a:t>
          </a:r>
          <a:r>
            <a:rPr lang="en-US" sz="1600" kern="1200" dirty="0">
              <a:solidFill>
                <a:schemeClr val="tx1"/>
              </a:solidFill>
            </a:rPr>
            <a:t>at the primary job, working at other jobs, etc.</a:t>
          </a:r>
          <a:endParaRPr lang="en-GB" sz="1600" kern="1200" dirty="0">
            <a:solidFill>
              <a:schemeClr val="tx1"/>
            </a:solidFill>
          </a:endParaRPr>
        </a:p>
      </dsp:txBody>
      <dsp:txXfrm>
        <a:off x="0" y="2242518"/>
        <a:ext cx="9115425" cy="347760"/>
      </dsp:txXfrm>
    </dsp:sp>
    <dsp:sp modelId="{F0DD5F2F-69EB-49C9-9304-6BCA7D1D3B26}">
      <dsp:nvSpPr>
        <dsp:cNvPr id="0" name=""/>
        <dsp:cNvSpPr/>
      </dsp:nvSpPr>
      <dsp:spPr>
        <a:xfrm>
          <a:off x="0" y="2590278"/>
          <a:ext cx="9115425" cy="503685"/>
        </a:xfrm>
        <a:prstGeom prst="roundRect">
          <a:avLst/>
        </a:prstGeom>
        <a:solidFill>
          <a:srgbClr val="8A68C8">
            <a:lumMod val="20000"/>
            <a:lumOff val="8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1"/>
              </a:solidFill>
            </a:rPr>
            <a:t>4- Recreation or leisure </a:t>
          </a:r>
          <a:endParaRPr lang="en-GB" sz="2100" kern="1200" dirty="0">
            <a:solidFill>
              <a:schemeClr val="tx1"/>
            </a:solidFill>
          </a:endParaRPr>
        </a:p>
      </dsp:txBody>
      <dsp:txXfrm>
        <a:off x="24588" y="2614866"/>
        <a:ext cx="9066249" cy="454509"/>
      </dsp:txXfrm>
    </dsp:sp>
    <dsp:sp modelId="{E617325B-3876-4D4E-9C1B-639544FB6B47}">
      <dsp:nvSpPr>
        <dsp:cNvPr id="0" name=""/>
        <dsp:cNvSpPr/>
      </dsp:nvSpPr>
      <dsp:spPr>
        <a:xfrm>
          <a:off x="0" y="3093963"/>
          <a:ext cx="9115425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9415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600" kern="1200" dirty="0">
              <a:solidFill>
                <a:schemeClr val="tx1"/>
              </a:solidFill>
            </a:rPr>
            <a:t>Spending time on social media, watching TV,  reading books, etc. </a:t>
          </a:r>
          <a:endParaRPr lang="en-GB" sz="1600" kern="1200" dirty="0">
            <a:solidFill>
              <a:schemeClr val="tx1"/>
            </a:solidFill>
          </a:endParaRPr>
        </a:p>
      </dsp:txBody>
      <dsp:txXfrm>
        <a:off x="0" y="3093963"/>
        <a:ext cx="9115425" cy="347760"/>
      </dsp:txXfrm>
    </dsp:sp>
    <dsp:sp modelId="{44FC3A17-FEF2-476D-A2F4-79B8BFEEC001}">
      <dsp:nvSpPr>
        <dsp:cNvPr id="0" name=""/>
        <dsp:cNvSpPr/>
      </dsp:nvSpPr>
      <dsp:spPr>
        <a:xfrm>
          <a:off x="0" y="3441723"/>
          <a:ext cx="9115425" cy="503685"/>
        </a:xfrm>
        <a:prstGeom prst="roundRect">
          <a:avLst/>
        </a:prstGeom>
        <a:solidFill>
          <a:srgbClr val="8A68C8">
            <a:lumMod val="20000"/>
            <a:lumOff val="8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0000"/>
              </a:solidFill>
              <a:latin typeface="Arial" panose="020B0604020202020204"/>
              <a:ea typeface="+mn-ea"/>
              <a:cs typeface="+mn-cs"/>
            </a:rPr>
            <a:t>5- Voluntary work </a:t>
          </a:r>
          <a:endParaRPr lang="en-GB" sz="2000" kern="1200" dirty="0">
            <a:solidFill>
              <a:srgbClr val="000000"/>
            </a:solidFill>
            <a:latin typeface="Arial" panose="020B0604020202020204"/>
            <a:ea typeface="+mn-ea"/>
            <a:cs typeface="+mn-cs"/>
          </a:endParaRPr>
        </a:p>
      </dsp:txBody>
      <dsp:txXfrm>
        <a:off x="24588" y="3466311"/>
        <a:ext cx="9066249" cy="454509"/>
      </dsp:txXfrm>
    </dsp:sp>
    <dsp:sp modelId="{0A4FC462-59E6-4AD2-9EB0-7223C445197D}">
      <dsp:nvSpPr>
        <dsp:cNvPr id="0" name=""/>
        <dsp:cNvSpPr/>
      </dsp:nvSpPr>
      <dsp:spPr>
        <a:xfrm>
          <a:off x="0" y="3945408"/>
          <a:ext cx="9115425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9415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solidFill>
                <a:schemeClr val="tx1"/>
              </a:solidFill>
            </a:rPr>
            <a:t>Caring for adults, childcare, pet care activities, etc.</a:t>
          </a:r>
          <a:endParaRPr lang="en-GB" sz="1600" kern="1200" dirty="0">
            <a:solidFill>
              <a:schemeClr val="tx1"/>
            </a:solidFill>
          </a:endParaRPr>
        </a:p>
      </dsp:txBody>
      <dsp:txXfrm>
        <a:off x="0" y="3945408"/>
        <a:ext cx="9115425" cy="3477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41D641-1DED-4634-9E9E-9DF668C44EEB}">
      <dsp:nvSpPr>
        <dsp:cNvPr id="0" name=""/>
        <dsp:cNvSpPr/>
      </dsp:nvSpPr>
      <dsp:spPr>
        <a:xfrm>
          <a:off x="-5230912" y="-801218"/>
          <a:ext cx="6229291" cy="6229291"/>
        </a:xfrm>
        <a:prstGeom prst="blockArc">
          <a:avLst>
            <a:gd name="adj1" fmla="val 18900000"/>
            <a:gd name="adj2" fmla="val 2700000"/>
            <a:gd name="adj3" fmla="val 347"/>
          </a:avLst>
        </a:prstGeom>
        <a:solidFill>
          <a:srgbClr val="7030A0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D5C0E2-A0A0-4A0A-B883-6CE049BC7742}">
      <dsp:nvSpPr>
        <dsp:cNvPr id="0" name=""/>
        <dsp:cNvSpPr/>
      </dsp:nvSpPr>
      <dsp:spPr>
        <a:xfrm>
          <a:off x="642207" y="462685"/>
          <a:ext cx="11266868" cy="925370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381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451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One often </a:t>
          </a:r>
          <a:r>
            <a:rPr lang="en-US" sz="2400" u="sng" kern="1200" dirty="0">
              <a:solidFill>
                <a:schemeClr val="tx1"/>
              </a:solidFill>
            </a:rPr>
            <a:t>overlooked</a:t>
          </a:r>
          <a:r>
            <a:rPr lang="en-US" sz="2400" kern="1200" dirty="0">
              <a:solidFill>
                <a:schemeClr val="tx1"/>
              </a:solidFill>
            </a:rPr>
            <a:t> element in collecting travel and time-use data through smartphone applications is the </a:t>
          </a:r>
          <a:r>
            <a:rPr lang="en-US" sz="2400" b="1" u="sng" kern="1200" dirty="0">
              <a:solidFill>
                <a:schemeClr val="tx1"/>
              </a:solidFill>
            </a:rPr>
            <a:t>recruitment of participants</a:t>
          </a:r>
          <a:r>
            <a:rPr lang="en-US" sz="2400" kern="1200" dirty="0">
              <a:solidFill>
                <a:schemeClr val="tx1"/>
              </a:solidFill>
            </a:rPr>
            <a:t>. </a:t>
          </a:r>
          <a:endParaRPr lang="en-GB" sz="2400" kern="1200" dirty="0">
            <a:solidFill>
              <a:schemeClr val="tx1"/>
            </a:solidFill>
          </a:endParaRPr>
        </a:p>
      </dsp:txBody>
      <dsp:txXfrm>
        <a:off x="642207" y="462685"/>
        <a:ext cx="11266868" cy="925370"/>
      </dsp:txXfrm>
    </dsp:sp>
    <dsp:sp modelId="{F5197AAE-D4D7-40AC-BF09-95BAD350937A}">
      <dsp:nvSpPr>
        <dsp:cNvPr id="0" name=""/>
        <dsp:cNvSpPr/>
      </dsp:nvSpPr>
      <dsp:spPr>
        <a:xfrm>
          <a:off x="63850" y="347014"/>
          <a:ext cx="1156713" cy="1156713"/>
        </a:xfrm>
        <a:prstGeom prst="ellipse">
          <a:avLst/>
        </a:prstGeom>
        <a:solidFill>
          <a:srgbClr val="FFDC00"/>
        </a:solidFill>
        <a:ln w="12700" cap="flat" cmpd="sng" algn="ctr">
          <a:solidFill>
            <a:srgbClr val="FFDC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F373FA-F5C8-4147-A5F6-4E4BAA270214}">
      <dsp:nvSpPr>
        <dsp:cNvPr id="0" name=""/>
        <dsp:cNvSpPr/>
      </dsp:nvSpPr>
      <dsp:spPr>
        <a:xfrm>
          <a:off x="978579" y="1742908"/>
          <a:ext cx="10930495" cy="1141037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381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451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We experimented with different </a:t>
          </a:r>
          <a:r>
            <a:rPr lang="en-US" sz="2400" b="1" u="sng" kern="1200" dirty="0">
              <a:solidFill>
                <a:schemeClr val="tx1"/>
              </a:solidFill>
            </a:rPr>
            <a:t>recruitment setups and strategies </a:t>
          </a:r>
          <a:r>
            <a:rPr lang="en-US" sz="2400" kern="1200" dirty="0">
              <a:solidFill>
                <a:schemeClr val="tx1"/>
              </a:solidFill>
            </a:rPr>
            <a:t>including hiring through a </a:t>
          </a:r>
          <a:r>
            <a:rPr lang="en-US" sz="2400" u="sng" kern="1200" dirty="0">
              <a:solidFill>
                <a:schemeClr val="tx1"/>
              </a:solidFill>
            </a:rPr>
            <a:t>market research company </a:t>
          </a:r>
          <a:r>
            <a:rPr lang="en-US" sz="2400" kern="1200" dirty="0">
              <a:solidFill>
                <a:schemeClr val="tx1"/>
              </a:solidFill>
            </a:rPr>
            <a:t>and </a:t>
          </a:r>
          <a:r>
            <a:rPr lang="en-US" sz="2400" u="sng" kern="1200" dirty="0">
              <a:solidFill>
                <a:schemeClr val="tx1"/>
              </a:solidFill>
            </a:rPr>
            <a:t>social media advertisement platforms.</a:t>
          </a:r>
          <a:endParaRPr lang="en-GB" sz="2400" u="sng" kern="1200" dirty="0">
            <a:solidFill>
              <a:schemeClr val="tx1"/>
            </a:solidFill>
          </a:endParaRPr>
        </a:p>
      </dsp:txBody>
      <dsp:txXfrm>
        <a:off x="978579" y="1742908"/>
        <a:ext cx="10930495" cy="1141037"/>
      </dsp:txXfrm>
    </dsp:sp>
    <dsp:sp modelId="{B78CDF84-567F-445E-ADF1-C5A7478A1DBA}">
      <dsp:nvSpPr>
        <dsp:cNvPr id="0" name=""/>
        <dsp:cNvSpPr/>
      </dsp:nvSpPr>
      <dsp:spPr>
        <a:xfrm>
          <a:off x="400222" y="1735070"/>
          <a:ext cx="1156713" cy="1156713"/>
        </a:xfrm>
        <a:prstGeom prst="ellipse">
          <a:avLst/>
        </a:prstGeom>
        <a:solidFill>
          <a:srgbClr val="FFDC00"/>
        </a:solidFill>
        <a:ln w="12700" cap="flat" cmpd="sng" algn="ctr">
          <a:solidFill>
            <a:srgbClr val="FFDC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6B7F11-39D1-49F7-A8D8-1167E14D692A}">
      <dsp:nvSpPr>
        <dsp:cNvPr id="0" name=""/>
        <dsp:cNvSpPr/>
      </dsp:nvSpPr>
      <dsp:spPr>
        <a:xfrm>
          <a:off x="642207" y="3175641"/>
          <a:ext cx="11266868" cy="1051683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381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451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u="none" kern="1200" dirty="0">
              <a:solidFill>
                <a:schemeClr val="tx1"/>
              </a:solidFill>
            </a:rPr>
            <a:t>We tested different social media platforms, including Twitter, Google, and </a:t>
          </a:r>
          <a:r>
            <a:rPr lang="en-US" sz="2400" b="1" u="sng" kern="1200" dirty="0">
              <a:solidFill>
                <a:schemeClr val="tx1"/>
              </a:solidFill>
            </a:rPr>
            <a:t>Facebook</a:t>
          </a:r>
          <a:r>
            <a:rPr lang="en-US" sz="2400" kern="1200" dirty="0">
              <a:solidFill>
                <a:schemeClr val="tx1"/>
              </a:solidFill>
            </a:rPr>
            <a:t> was the most flexible and efficient one for recruiting participants. It is also better to </a:t>
          </a:r>
          <a:r>
            <a:rPr lang="en-US" sz="2400" b="1" u="sng" kern="1200" dirty="0">
              <a:solidFill>
                <a:schemeClr val="tx1"/>
              </a:solidFill>
            </a:rPr>
            <a:t>mention the incentive </a:t>
          </a:r>
          <a:r>
            <a:rPr lang="en-US" sz="2400" kern="1200" dirty="0">
              <a:solidFill>
                <a:schemeClr val="tx1"/>
              </a:solidFill>
            </a:rPr>
            <a:t>on the first page of the </a:t>
          </a:r>
          <a:r>
            <a:rPr lang="en-US" sz="2400" b="1" u="sng" kern="1200" dirty="0">
              <a:solidFill>
                <a:schemeClr val="tx1"/>
              </a:solidFill>
            </a:rPr>
            <a:t>landing page</a:t>
          </a:r>
          <a:r>
            <a:rPr lang="en-US" sz="2400" kern="1200" dirty="0">
              <a:solidFill>
                <a:schemeClr val="tx1"/>
              </a:solidFill>
            </a:rPr>
            <a:t>. </a:t>
          </a:r>
          <a:endParaRPr lang="en-GB" sz="2400" kern="1200" dirty="0">
            <a:solidFill>
              <a:schemeClr val="tx1"/>
            </a:solidFill>
          </a:endParaRPr>
        </a:p>
      </dsp:txBody>
      <dsp:txXfrm>
        <a:off x="642207" y="3175641"/>
        <a:ext cx="11266868" cy="1051683"/>
      </dsp:txXfrm>
    </dsp:sp>
    <dsp:sp modelId="{BA8F6EB6-8A9C-4D8C-A1FE-96AC8DB6E64A}">
      <dsp:nvSpPr>
        <dsp:cNvPr id="0" name=""/>
        <dsp:cNvSpPr/>
      </dsp:nvSpPr>
      <dsp:spPr>
        <a:xfrm>
          <a:off x="63850" y="3123126"/>
          <a:ext cx="1156713" cy="1156713"/>
        </a:xfrm>
        <a:prstGeom prst="ellipse">
          <a:avLst/>
        </a:prstGeom>
        <a:solidFill>
          <a:srgbClr val="FFDC00"/>
        </a:solidFill>
        <a:ln w="12700" cap="flat" cmpd="sng" algn="ctr">
          <a:solidFill>
            <a:srgbClr val="FFDC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41D641-1DED-4634-9E9E-9DF668C44EEB}">
      <dsp:nvSpPr>
        <dsp:cNvPr id="0" name=""/>
        <dsp:cNvSpPr/>
      </dsp:nvSpPr>
      <dsp:spPr>
        <a:xfrm>
          <a:off x="-5230912" y="-801218"/>
          <a:ext cx="6229291" cy="6229291"/>
        </a:xfrm>
        <a:prstGeom prst="blockArc">
          <a:avLst>
            <a:gd name="adj1" fmla="val 18900000"/>
            <a:gd name="adj2" fmla="val 2700000"/>
            <a:gd name="adj3" fmla="val 347"/>
          </a:avLst>
        </a:prstGeom>
        <a:solidFill>
          <a:srgbClr val="7030A0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D5C0E2-A0A0-4A0A-B883-6CE049BC7742}">
      <dsp:nvSpPr>
        <dsp:cNvPr id="0" name=""/>
        <dsp:cNvSpPr/>
      </dsp:nvSpPr>
      <dsp:spPr>
        <a:xfrm>
          <a:off x="642207" y="379226"/>
          <a:ext cx="11266868" cy="1092289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381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451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Participants from </a:t>
          </a:r>
          <a:r>
            <a:rPr lang="en-US" sz="2400" b="1" u="sng" kern="1200" dirty="0">
              <a:solidFill>
                <a:schemeClr val="tx1"/>
              </a:solidFill>
            </a:rPr>
            <a:t>social media advertisements </a:t>
          </a:r>
          <a:r>
            <a:rPr lang="en-US" sz="2400" kern="1200" dirty="0">
              <a:solidFill>
                <a:schemeClr val="tx1"/>
              </a:solidFill>
            </a:rPr>
            <a:t>were more genuine and </a:t>
          </a:r>
          <a:r>
            <a:rPr lang="en-US" sz="2400" b="1" u="sng" kern="1200" dirty="0">
              <a:solidFill>
                <a:schemeClr val="tx1"/>
              </a:solidFill>
            </a:rPr>
            <a:t>fully participated for more days</a:t>
          </a:r>
          <a:r>
            <a:rPr lang="en-US" sz="2400" kern="1200" dirty="0">
              <a:solidFill>
                <a:schemeClr val="tx1"/>
              </a:solidFill>
            </a:rPr>
            <a:t> compared to those from market research companies. </a:t>
          </a:r>
          <a:endParaRPr lang="en-GB" sz="2400" kern="1200" dirty="0">
            <a:solidFill>
              <a:schemeClr val="tx1"/>
            </a:solidFill>
          </a:endParaRPr>
        </a:p>
      </dsp:txBody>
      <dsp:txXfrm>
        <a:off x="642207" y="379226"/>
        <a:ext cx="11266868" cy="1092289"/>
      </dsp:txXfrm>
    </dsp:sp>
    <dsp:sp modelId="{F5197AAE-D4D7-40AC-BF09-95BAD350937A}">
      <dsp:nvSpPr>
        <dsp:cNvPr id="0" name=""/>
        <dsp:cNvSpPr/>
      </dsp:nvSpPr>
      <dsp:spPr>
        <a:xfrm>
          <a:off x="63850" y="347014"/>
          <a:ext cx="1156713" cy="1156713"/>
        </a:xfrm>
        <a:prstGeom prst="ellipse">
          <a:avLst/>
        </a:prstGeom>
        <a:solidFill>
          <a:srgbClr val="FFDC00"/>
        </a:solidFill>
        <a:ln w="12700" cap="flat" cmpd="sng" algn="ctr">
          <a:solidFill>
            <a:srgbClr val="FFDC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F373FA-F5C8-4147-A5F6-4E4BAA270214}">
      <dsp:nvSpPr>
        <dsp:cNvPr id="0" name=""/>
        <dsp:cNvSpPr/>
      </dsp:nvSpPr>
      <dsp:spPr>
        <a:xfrm>
          <a:off x="978579" y="1742908"/>
          <a:ext cx="10930495" cy="1141037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381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451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If researchers want to collect data in </a:t>
          </a:r>
          <a:r>
            <a:rPr lang="en-US" sz="2400" b="1" u="sng" kern="1200" dirty="0">
              <a:solidFill>
                <a:schemeClr val="tx1"/>
              </a:solidFill>
            </a:rPr>
            <a:t>another country</a:t>
          </a:r>
          <a:r>
            <a:rPr lang="en-US" sz="2400" kern="1200" dirty="0">
              <a:solidFill>
                <a:schemeClr val="tx1"/>
              </a:solidFill>
            </a:rPr>
            <a:t>, </a:t>
          </a:r>
          <a:r>
            <a:rPr lang="en-US" sz="2400" b="1" u="sng" kern="1200" dirty="0">
              <a:solidFill>
                <a:schemeClr val="tx1"/>
              </a:solidFill>
            </a:rPr>
            <a:t>social media advertisement</a:t>
          </a:r>
          <a:r>
            <a:rPr lang="en-US" sz="2400" kern="1200" dirty="0">
              <a:solidFill>
                <a:schemeClr val="tx1"/>
              </a:solidFill>
            </a:rPr>
            <a:t> appears to be </a:t>
          </a:r>
          <a:r>
            <a:rPr lang="en-US" sz="2400" b="1" u="sng" kern="1200" dirty="0">
              <a:solidFill>
                <a:schemeClr val="tx1"/>
              </a:solidFill>
            </a:rPr>
            <a:t>superior</a:t>
          </a:r>
          <a:r>
            <a:rPr lang="en-US" sz="2400" kern="1200" dirty="0">
              <a:solidFill>
                <a:schemeClr val="tx1"/>
              </a:solidFill>
            </a:rPr>
            <a:t> and market research companies might not be able to help. It also has </a:t>
          </a:r>
          <a:r>
            <a:rPr lang="en-US" sz="2400" b="1" u="sng" kern="1200" dirty="0">
              <a:solidFill>
                <a:schemeClr val="tx1"/>
              </a:solidFill>
            </a:rPr>
            <a:t>lower costs</a:t>
          </a:r>
          <a:r>
            <a:rPr lang="en-US" sz="2400" kern="1200" dirty="0">
              <a:solidFill>
                <a:schemeClr val="tx1"/>
              </a:solidFill>
            </a:rPr>
            <a:t>.</a:t>
          </a:r>
          <a:endParaRPr lang="en-GB" sz="2400" u="sng" kern="1200" dirty="0">
            <a:solidFill>
              <a:schemeClr val="tx1"/>
            </a:solidFill>
          </a:endParaRPr>
        </a:p>
      </dsp:txBody>
      <dsp:txXfrm>
        <a:off x="978579" y="1742908"/>
        <a:ext cx="10930495" cy="1141037"/>
      </dsp:txXfrm>
    </dsp:sp>
    <dsp:sp modelId="{B78CDF84-567F-445E-ADF1-C5A7478A1DBA}">
      <dsp:nvSpPr>
        <dsp:cNvPr id="0" name=""/>
        <dsp:cNvSpPr/>
      </dsp:nvSpPr>
      <dsp:spPr>
        <a:xfrm>
          <a:off x="400222" y="1735070"/>
          <a:ext cx="1156713" cy="1156713"/>
        </a:xfrm>
        <a:prstGeom prst="ellipse">
          <a:avLst/>
        </a:prstGeom>
        <a:solidFill>
          <a:srgbClr val="FFDC00"/>
        </a:solidFill>
        <a:ln w="12700" cap="flat" cmpd="sng" algn="ctr">
          <a:solidFill>
            <a:srgbClr val="FFDC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6B7F11-39D1-49F7-A8D8-1167E14D692A}">
      <dsp:nvSpPr>
        <dsp:cNvPr id="0" name=""/>
        <dsp:cNvSpPr/>
      </dsp:nvSpPr>
      <dsp:spPr>
        <a:xfrm>
          <a:off x="642207" y="3141235"/>
          <a:ext cx="11266868" cy="1120494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381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451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A </a:t>
          </a:r>
          <a:r>
            <a:rPr lang="en-US" sz="2400" b="1" u="sng" kern="1200" dirty="0">
              <a:solidFill>
                <a:schemeClr val="tx1"/>
              </a:solidFill>
            </a:rPr>
            <a:t>GPS-aware smartphone app </a:t>
          </a:r>
          <a:r>
            <a:rPr lang="en-US" sz="2400" kern="1200" dirty="0">
              <a:solidFill>
                <a:schemeClr val="tx1"/>
              </a:solidFill>
            </a:rPr>
            <a:t>(Fourstep) enables integrated </a:t>
          </a:r>
          <a:r>
            <a:rPr lang="en-US" sz="2400" b="1" u="sng" kern="1200" dirty="0">
              <a:solidFill>
                <a:schemeClr val="tx1"/>
              </a:solidFill>
            </a:rPr>
            <a:t>travel</a:t>
          </a:r>
          <a:r>
            <a:rPr lang="en-US" sz="2400" kern="1200" dirty="0">
              <a:solidFill>
                <a:schemeClr val="tx1"/>
              </a:solidFill>
            </a:rPr>
            <a:t> and </a:t>
          </a:r>
          <a:r>
            <a:rPr lang="en-US" sz="2400" b="1" u="sng" kern="1200" dirty="0">
              <a:solidFill>
                <a:schemeClr val="tx1"/>
              </a:solidFill>
            </a:rPr>
            <a:t>time-use</a:t>
          </a:r>
          <a:r>
            <a:rPr lang="en-US" sz="2400" kern="1200" dirty="0">
              <a:solidFill>
                <a:schemeClr val="tx1"/>
              </a:solidFill>
            </a:rPr>
            <a:t> data collection while capturing </a:t>
          </a:r>
          <a:r>
            <a:rPr lang="en-US" sz="2400" b="1" u="sng" kern="1200" dirty="0">
              <a:solidFill>
                <a:schemeClr val="tx1"/>
              </a:solidFill>
            </a:rPr>
            <a:t>multitasking</a:t>
          </a:r>
          <a:r>
            <a:rPr lang="en-US" sz="2400" kern="1200" dirty="0">
              <a:solidFill>
                <a:schemeClr val="tx1"/>
              </a:solidFill>
            </a:rPr>
            <a:t> and </a:t>
          </a:r>
          <a:br>
            <a:rPr lang="en-US" sz="2400" kern="1200" dirty="0">
              <a:solidFill>
                <a:schemeClr val="tx1"/>
              </a:solidFill>
            </a:rPr>
          </a:br>
          <a:r>
            <a:rPr lang="en-US" sz="2400" kern="1200" dirty="0">
              <a:solidFill>
                <a:schemeClr val="tx1"/>
              </a:solidFill>
            </a:rPr>
            <a:t>activity </a:t>
          </a:r>
          <a:r>
            <a:rPr lang="en-US" sz="2400" b="1" u="sng" kern="1200" dirty="0">
              <a:solidFill>
                <a:schemeClr val="tx1"/>
              </a:solidFill>
            </a:rPr>
            <a:t>timing </a:t>
          </a:r>
          <a:r>
            <a:rPr lang="en-US" sz="2400" kern="1200" dirty="0">
              <a:solidFill>
                <a:srgbClr val="000000"/>
              </a:solidFill>
              <a:latin typeface="Arial" panose="020B0604020202020204"/>
              <a:ea typeface="+mn-ea"/>
              <a:cs typeface="+mn-cs"/>
            </a:rPr>
            <a:t>which is crucial for travel </a:t>
          </a:r>
          <a:r>
            <a:rPr lang="en-US" sz="2400" kern="1200" dirty="0" err="1">
              <a:solidFill>
                <a:srgbClr val="000000"/>
              </a:solidFill>
              <a:latin typeface="Arial" panose="020B0604020202020204"/>
              <a:ea typeface="+mn-ea"/>
              <a:cs typeface="+mn-cs"/>
            </a:rPr>
            <a:t>behaviour</a:t>
          </a:r>
          <a:r>
            <a:rPr lang="en-US" sz="2400" kern="1200" dirty="0">
              <a:solidFill>
                <a:srgbClr val="000000"/>
              </a:solidFill>
              <a:latin typeface="Arial" panose="020B0604020202020204"/>
              <a:ea typeface="+mn-ea"/>
              <a:cs typeface="+mn-cs"/>
            </a:rPr>
            <a:t> analysis.</a:t>
          </a:r>
          <a:endParaRPr lang="en-GB" sz="2400" kern="1200" dirty="0">
            <a:solidFill>
              <a:srgbClr val="000000"/>
            </a:solidFill>
            <a:latin typeface="Arial" panose="020B0604020202020204"/>
            <a:ea typeface="+mn-ea"/>
            <a:cs typeface="+mn-cs"/>
          </a:endParaRPr>
        </a:p>
      </dsp:txBody>
      <dsp:txXfrm>
        <a:off x="642207" y="3141235"/>
        <a:ext cx="11266868" cy="1120494"/>
      </dsp:txXfrm>
    </dsp:sp>
    <dsp:sp modelId="{BA8F6EB6-8A9C-4D8C-A1FE-96AC8DB6E64A}">
      <dsp:nvSpPr>
        <dsp:cNvPr id="0" name=""/>
        <dsp:cNvSpPr/>
      </dsp:nvSpPr>
      <dsp:spPr>
        <a:xfrm>
          <a:off x="63850" y="3123126"/>
          <a:ext cx="1156713" cy="1156713"/>
        </a:xfrm>
        <a:prstGeom prst="ellipse">
          <a:avLst/>
        </a:prstGeom>
        <a:solidFill>
          <a:srgbClr val="FFDC00"/>
        </a:solidFill>
        <a:ln w="12700" cap="flat" cmpd="sng" algn="ctr">
          <a:solidFill>
            <a:srgbClr val="FFDC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752F98-98CC-4E75-ABDE-28A355495D3E}" type="datetimeFigureOut">
              <a:rPr lang="en-AU" smtClean="0"/>
              <a:t>15/03/2024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98FD7C-37C8-4A30-95D5-022A0245974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5359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274ec27805_1_330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1274ec27805_1_3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3442ed0592_5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13442ed0592_5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3442ed0592_5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13442ed0592_5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13442ed0592_5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13442ed0592_5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13442ed0592_5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13442ed0592_5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133b20f31ec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133b20f31ec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133b20f31ec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133b20f31ec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204ebb9217b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204ebb9217b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/>
              <a:t>x_{ijk}: This is the decision variable representing the number of households of type i and type j that are going to be combined to form new households of type k.</a:t>
            </a: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/>
              <a:t>o_i: This is the target number of households of type i, which serves as the benchmark in the optimization problem.</a:t>
            </a: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/>
              <a:t>n_i: This is the simulated number of households of type i, which represents the predicted number of households without considering the variables x_{ijk}.</a:t>
            </a: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/>
              <a:t>t_{ijk}: This is a value inside a 3-dimensional matrix representing the household formation rules, where each value inside the matrix can either be 0 or 1. The matrix determines the rules for combining households of type i and type j to form households of type k.</a:t>
            </a: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/>
              <a:t>C: This is a set that denotes the household types considered in the model: family households with 2 to 6 people (5 types), group households with 2 to 6 people (5 types), and lone person household (1 type).</a:t>
            </a: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/>
              <a:t>g(i, j): This function serves as a logic gate to account for the formation of a household of the same type. It returns 2 when households i and j have the same type and 1 otherwise.</a:t>
            </a: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/>
              <a:t>Constraints: The constraints ensure that the sum of the variables x_{ijk}g(i, j) is less than or equal to n_i for all i, ensuring that the predicted number of households does not exceed the target number.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204ebb9217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204ebb9217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128dd9557cf_0_9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128dd9557cf_0_9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274ec276c1_2_1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1274ec276c1_2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274ec27805_1_328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g1274ec27805_1_3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274ec27805_1_3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274ec27805_1_3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33b20f31ec_0_9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33b20f31ec_0_9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33b20f31ec_0_17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33b20f31ec_0_17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33b20f31ec_0_10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33b20f31ec_0_10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33b20f31ec_0_1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33b20f31ec_0_1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ac67a10243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ac67a10243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33b20f31ec_0_17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33b20f31ec_0_17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33b20f31ec_0_17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33b20f31ec_0_17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3442ed0592_5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13442ed0592_5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274ec276c1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274ec276c1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ML problem detection: detect issues on the user’s device using diagnostic data and ML model.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28dd9557cf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g128dd9557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33b20f31ec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33b20f31ec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274ec27805_1_3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274ec27805_1_3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28dd9557cf_0_8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128dd9557cf_0_8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Qualtrics: 326 completions cost $20000 in 2018, ($21,081.20 in 2021’s dollar value), $64.66 per completion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Fourstep: 90 completions cost $2080 in 2021, $23.11 per completion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279400" lvl="0" indent="-2794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279400" lvl="0" indent="-2794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279400" lvl="0" indent="-2794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05a07fc76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205a07fc76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04ebb921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204ebb921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28dd9557cf_0_99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g128dd9557cf_0_9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28dd9557cf_0_9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128dd9557cf_0_9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128dd9557cf_0_9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128dd9557cf_0_9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3442ed0592_5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13442ed0592_5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population evolution approach also requires a synthetic population but only for the base year.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Evolve: Evolve the population and their individual-level and household-level characteristics. This will create more diverse households over time.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Synthesise: Always get the same set of households with different amounts depending on the control totals for that year.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33b20f31ec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133b20f31ec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3442ed0592_5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13442ed0592_5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0D780-810C-83A3-09C2-3F9F7962C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168AF2-37CF-DD25-90B8-2F550068C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E7FDE-5586-0200-ADBE-14E3E8E3D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004E-7E86-484D-B14D-D7D4FD834BC2}" type="datetimeFigureOut">
              <a:rPr lang="en-AU" smtClean="0"/>
              <a:t>15/03/2024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0243E-00EA-71D8-1ED1-9D6BDB777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B9561-FB3B-A5F0-2B0F-6DC73600C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4322B-D7E5-4134-8DD2-EE79A42EE8E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8170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70305-BA76-E7E1-B729-87D6A2BE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4F9E3F-5183-89DF-37D6-4485EC59F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72B02-EB19-A9AC-27DC-E9E4F824E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004E-7E86-484D-B14D-D7D4FD834BC2}" type="datetimeFigureOut">
              <a:rPr lang="en-AU" smtClean="0"/>
              <a:t>15/03/2024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A4FAC-24FB-54D3-53B4-23822E276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CA404-4FD8-0FDE-7041-625FB220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4322B-D7E5-4134-8DD2-EE79A42EE8E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076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720A59-20A3-6735-582B-280D156ABD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BB9E37-2A44-B511-13DF-0D539DD49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F23A4A-4DC8-07B6-9926-66ED27C54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004E-7E86-484D-B14D-D7D4FD834BC2}" type="datetimeFigureOut">
              <a:rPr lang="en-AU" smtClean="0"/>
              <a:t>15/03/2024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FFEBB-7850-EB7F-45C5-F7F5D7D20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85B94-D314-9BC9-C8B6-8613BDDBB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4322B-D7E5-4134-8DD2-EE79A42EE8E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80918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609600" y="5993081"/>
            <a:ext cx="10972800" cy="302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2pPr>
            <a:lvl3pPr marL="1828754" lvl="2" indent="-38945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3pPr>
            <a:lvl4pPr marL="2438339" lvl="3" indent="-38945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4pPr>
            <a:lvl5pPr marL="3047924" lvl="4" indent="-38945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5pPr>
            <a:lvl6pPr marL="3657509" lvl="5" indent="-38945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6pPr>
            <a:lvl7pPr marL="4267093" lvl="6" indent="-38945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7pPr>
            <a:lvl8pPr marL="4876678" lvl="7" indent="-38945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8pPr>
            <a:lvl9pPr marL="5486263" lvl="8" indent="-38945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609600" y="1771649"/>
            <a:ext cx="10972800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64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2"/>
          </p:nvPr>
        </p:nvSpPr>
        <p:spPr>
          <a:xfrm>
            <a:off x="609600" y="3783789"/>
            <a:ext cx="10972800" cy="1125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3067">
                <a:latin typeface="Arial"/>
                <a:ea typeface="Arial"/>
                <a:cs typeface="Arial"/>
                <a:sym typeface="Arial"/>
              </a:defRPr>
            </a:lvl1pPr>
            <a:lvl2pPr marL="1219170" lvl="1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3067">
                <a:latin typeface="Arial"/>
                <a:ea typeface="Arial"/>
                <a:cs typeface="Arial"/>
                <a:sym typeface="Arial"/>
              </a:defRPr>
            </a:lvl2pPr>
            <a:lvl3pPr marL="1828754" lvl="2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3067">
                <a:latin typeface="Arial"/>
                <a:ea typeface="Arial"/>
                <a:cs typeface="Arial"/>
                <a:sym typeface="Arial"/>
              </a:defRPr>
            </a:lvl3pPr>
            <a:lvl4pPr marL="2438339" lvl="3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3067">
                <a:latin typeface="Arial"/>
                <a:ea typeface="Arial"/>
                <a:cs typeface="Arial"/>
                <a:sym typeface="Arial"/>
              </a:defRPr>
            </a:lvl4pPr>
            <a:lvl5pPr marL="3047924" lvl="4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3067">
                <a:latin typeface="Arial"/>
                <a:ea typeface="Arial"/>
                <a:cs typeface="Arial"/>
                <a:sym typeface="Arial"/>
              </a:defRPr>
            </a:lvl5pPr>
            <a:lvl6pPr marL="3657509" lvl="5" indent="-38945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6pPr>
            <a:lvl7pPr marL="4267093" lvl="6" indent="-38945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7pPr>
            <a:lvl8pPr marL="4876678" lvl="7" indent="-38945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8pPr>
            <a:lvl9pPr marL="5486263" lvl="8" indent="-38945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6000750" y="6197737"/>
            <a:ext cx="194311" cy="366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1067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1067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1067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1067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1067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1067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1067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1067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1067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30761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Secti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1"/>
          <p:cNvSpPr txBox="1">
            <a:spLocks noGrp="1"/>
          </p:cNvSpPr>
          <p:nvPr>
            <p:ph type="title"/>
          </p:nvPr>
        </p:nvSpPr>
        <p:spPr>
          <a:xfrm>
            <a:off x="609600" y="1621135"/>
            <a:ext cx="10972800" cy="33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64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1"/>
          <p:cNvSpPr txBox="1">
            <a:spLocks noGrp="1"/>
          </p:cNvSpPr>
          <p:nvPr>
            <p:ph type="sldNum" idx="12"/>
          </p:nvPr>
        </p:nvSpPr>
        <p:spPr>
          <a:xfrm>
            <a:off x="6000750" y="6197737"/>
            <a:ext cx="194311" cy="366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1067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1067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1067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1067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1067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1067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1067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1067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1067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26713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 type="tx">
  <p:cSld name="Agenda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609600" y="387351"/>
            <a:ext cx="10972800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1"/>
          </p:nvPr>
        </p:nvSpPr>
        <p:spPr>
          <a:xfrm>
            <a:off x="609600" y="2006601"/>
            <a:ext cx="10972800" cy="4192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3467">
                <a:latin typeface="Arial"/>
                <a:ea typeface="Arial"/>
                <a:cs typeface="Arial"/>
                <a:sym typeface="Arial"/>
              </a:defRPr>
            </a:lvl1pPr>
            <a:lvl2pPr marL="1219170" lvl="1" indent="-304792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3467">
                <a:latin typeface="Arial"/>
                <a:ea typeface="Arial"/>
                <a:cs typeface="Arial"/>
                <a:sym typeface="Arial"/>
              </a:defRPr>
            </a:lvl2pPr>
            <a:lvl3pPr marL="1828754" lvl="2" indent="-304792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3467">
                <a:latin typeface="Arial"/>
                <a:ea typeface="Arial"/>
                <a:cs typeface="Arial"/>
                <a:sym typeface="Arial"/>
              </a:defRPr>
            </a:lvl3pPr>
            <a:lvl4pPr marL="2438339" lvl="3" indent="-304792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3467">
                <a:latin typeface="Arial"/>
                <a:ea typeface="Arial"/>
                <a:cs typeface="Arial"/>
                <a:sym typeface="Arial"/>
              </a:defRPr>
            </a:lvl4pPr>
            <a:lvl5pPr marL="3047924" lvl="4" indent="-304792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3467">
                <a:latin typeface="Arial"/>
                <a:ea typeface="Arial"/>
                <a:cs typeface="Arial"/>
                <a:sym typeface="Arial"/>
              </a:defRPr>
            </a:lvl5pPr>
            <a:lvl6pPr marL="3657509" lvl="5" indent="-38945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6pPr>
            <a:lvl7pPr marL="4267093" lvl="6" indent="-38945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7pPr>
            <a:lvl8pPr marL="4876678" lvl="7" indent="-38945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8pPr>
            <a:lvl9pPr marL="5486263" lvl="8" indent="-38945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2"/>
          </p:nvPr>
        </p:nvSpPr>
        <p:spPr>
          <a:xfrm>
            <a:off x="609601" y="1193557"/>
            <a:ext cx="10972801" cy="416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2pPr>
            <a:lvl3pPr marL="1828754" lvl="2" indent="-38945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3pPr>
            <a:lvl4pPr marL="2438339" lvl="3" indent="-38945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4pPr>
            <a:lvl5pPr marL="3047924" lvl="4" indent="-38945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5pPr>
            <a:lvl6pPr marL="3657509" lvl="5" indent="-38945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6pPr>
            <a:lvl7pPr marL="4267093" lvl="6" indent="-38945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7pPr>
            <a:lvl8pPr marL="4876678" lvl="7" indent="-38945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8pPr>
            <a:lvl9pPr marL="5486263" lvl="8" indent="-38945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6000750" y="6197737"/>
            <a:ext cx="194311" cy="366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1067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1067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1067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1067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1067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1067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1067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1067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1067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01058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bg>
      <p:bgPr>
        <a:solidFill>
          <a:srgbClr val="FFFFFF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30"/>
          <p:cNvSpPr txBox="1">
            <a:spLocks noGrp="1"/>
          </p:cNvSpPr>
          <p:nvPr>
            <p:ph type="sldNum" idx="12"/>
          </p:nvPr>
        </p:nvSpPr>
        <p:spPr>
          <a:xfrm>
            <a:off x="11296611" y="6224028"/>
            <a:ext cx="731600" cy="243593"/>
          </a:xfrm>
          <a:prstGeom prst="rect">
            <a:avLst/>
          </a:prstGeom>
          <a:noFill/>
        </p:spPr>
        <p:txBody>
          <a:bodyPr spcFirstLastPara="1" wrap="square" lIns="19050" tIns="19050" rIns="19050" bIns="19050" anchor="ctr" anchorCtr="0">
            <a:sp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91593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Fact">
  <p:cSld name="Big Fac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4"/>
          <p:cNvSpPr txBox="1">
            <a:spLocks noGrp="1"/>
          </p:cNvSpPr>
          <p:nvPr>
            <p:ph type="body" idx="1"/>
          </p:nvPr>
        </p:nvSpPr>
        <p:spPr>
          <a:xfrm>
            <a:off x="609601" y="4231120"/>
            <a:ext cx="10972801" cy="416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1219170" lvl="1" indent="-38945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2pPr>
            <a:lvl3pPr marL="1828754" lvl="2" indent="-38945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3pPr>
            <a:lvl4pPr marL="2438339" lvl="3" indent="-38945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4pPr>
            <a:lvl5pPr marL="3047924" lvl="4" indent="-38945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5pPr>
            <a:lvl6pPr marL="3657509" lvl="5" indent="-38945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6pPr>
            <a:lvl7pPr marL="4267093" lvl="6" indent="-38945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7pPr>
            <a:lvl8pPr marL="4876678" lvl="7" indent="-38945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8pPr>
            <a:lvl9pPr marL="5486263" lvl="8" indent="-38945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body" idx="2"/>
          </p:nvPr>
        </p:nvSpPr>
        <p:spPr>
          <a:xfrm>
            <a:off x="609600" y="2107243"/>
            <a:ext cx="10972800" cy="213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rmAutofit/>
          </a:bodyPr>
          <a:lstStyle>
            <a:lvl1pPr marL="609585" lvl="0" indent="-30479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11200">
                <a:latin typeface="Arial"/>
                <a:ea typeface="Arial"/>
                <a:cs typeface="Arial"/>
                <a:sym typeface="Arial"/>
              </a:defRPr>
            </a:lvl1pPr>
            <a:lvl2pPr marL="1219170" lvl="1" indent="-30479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11200">
                <a:latin typeface="Arial"/>
                <a:ea typeface="Arial"/>
                <a:cs typeface="Arial"/>
                <a:sym typeface="Arial"/>
              </a:defRPr>
            </a:lvl2pPr>
            <a:lvl3pPr marL="1828754" lvl="2" indent="-30479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11200">
                <a:latin typeface="Arial"/>
                <a:ea typeface="Arial"/>
                <a:cs typeface="Arial"/>
                <a:sym typeface="Arial"/>
              </a:defRPr>
            </a:lvl3pPr>
            <a:lvl4pPr marL="2438339" lvl="3" indent="-30479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11200">
                <a:latin typeface="Arial"/>
                <a:ea typeface="Arial"/>
                <a:cs typeface="Arial"/>
                <a:sym typeface="Arial"/>
              </a:defRPr>
            </a:lvl4pPr>
            <a:lvl5pPr marL="3047924" lvl="4" indent="-30479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11200">
                <a:latin typeface="Arial"/>
                <a:ea typeface="Arial"/>
                <a:cs typeface="Arial"/>
                <a:sym typeface="Arial"/>
              </a:defRPr>
            </a:lvl5pPr>
            <a:lvl6pPr marL="3657509" lvl="5" indent="-38945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6pPr>
            <a:lvl7pPr marL="4267093" lvl="6" indent="-38945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7pPr>
            <a:lvl8pPr marL="4876678" lvl="7" indent="-38945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8pPr>
            <a:lvl9pPr marL="5486263" lvl="8" indent="-38945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24"/>
          <p:cNvSpPr txBox="1">
            <a:spLocks noGrp="1"/>
          </p:cNvSpPr>
          <p:nvPr>
            <p:ph type="sldNum" idx="12"/>
          </p:nvPr>
        </p:nvSpPr>
        <p:spPr>
          <a:xfrm>
            <a:off x="5998845" y="6197737"/>
            <a:ext cx="194311" cy="366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1067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1067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1067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1067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1067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1067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1067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1067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1067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41068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1">
  <p:cSld name="TITLE_AND_BODY_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/>
          </a:bodyPr>
          <a:lstStyle>
            <a:lvl1pPr marL="609585" lvl="0" indent="-516454" rtl="0">
              <a:spcBef>
                <a:spcPts val="1200"/>
              </a:spcBef>
              <a:spcAft>
                <a:spcPts val="0"/>
              </a:spcAft>
              <a:buSzPts val="2500"/>
              <a:buChar char="•"/>
              <a:defRPr/>
            </a:lvl1pPr>
            <a:lvl2pPr marL="1219170" lvl="1" indent="-516454" rtl="0">
              <a:spcBef>
                <a:spcPts val="1200"/>
              </a:spcBef>
              <a:spcAft>
                <a:spcPts val="0"/>
              </a:spcAft>
              <a:buSzPts val="2500"/>
              <a:buChar char="•"/>
              <a:defRPr/>
            </a:lvl2pPr>
            <a:lvl3pPr marL="1828754" lvl="2" indent="-516454" rtl="0">
              <a:spcBef>
                <a:spcPts val="1200"/>
              </a:spcBef>
              <a:spcAft>
                <a:spcPts val="0"/>
              </a:spcAft>
              <a:buSzPts val="2500"/>
              <a:buChar char="•"/>
              <a:defRPr/>
            </a:lvl3pPr>
            <a:lvl4pPr marL="2438339" lvl="3" indent="-516454" rtl="0">
              <a:spcBef>
                <a:spcPts val="1200"/>
              </a:spcBef>
              <a:spcAft>
                <a:spcPts val="0"/>
              </a:spcAft>
              <a:buSzPts val="2500"/>
              <a:buChar char="•"/>
              <a:defRPr/>
            </a:lvl4pPr>
            <a:lvl5pPr marL="3047924" lvl="4" indent="-516454" rtl="0">
              <a:spcBef>
                <a:spcPts val="1200"/>
              </a:spcBef>
              <a:spcAft>
                <a:spcPts val="0"/>
              </a:spcAft>
              <a:buSzPts val="2500"/>
              <a:buChar char="•"/>
              <a:defRPr/>
            </a:lvl5pPr>
            <a:lvl6pPr marL="3657509" lvl="5" indent="-516454" rtl="0">
              <a:spcBef>
                <a:spcPts val="1200"/>
              </a:spcBef>
              <a:spcAft>
                <a:spcPts val="0"/>
              </a:spcAft>
              <a:buSzPts val="2500"/>
              <a:buChar char="•"/>
              <a:defRPr/>
            </a:lvl6pPr>
            <a:lvl7pPr marL="4267093" lvl="6" indent="-516454" rtl="0">
              <a:spcBef>
                <a:spcPts val="1200"/>
              </a:spcBef>
              <a:spcAft>
                <a:spcPts val="0"/>
              </a:spcAft>
              <a:buSzPts val="2500"/>
              <a:buChar char="•"/>
              <a:defRPr/>
            </a:lvl7pPr>
            <a:lvl8pPr marL="4876678" lvl="7" indent="-516454" rtl="0">
              <a:spcBef>
                <a:spcPts val="1200"/>
              </a:spcBef>
              <a:spcAft>
                <a:spcPts val="0"/>
              </a:spcAft>
              <a:buSzPts val="2500"/>
              <a:buChar char="•"/>
              <a:defRPr/>
            </a:lvl8pPr>
            <a:lvl9pPr marL="5486263" lvl="8" indent="-516454" rtl="0">
              <a:spcBef>
                <a:spcPts val="1200"/>
              </a:spcBef>
              <a:spcAft>
                <a:spcPts val="0"/>
              </a:spcAft>
              <a:buSzPts val="25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sldNum" idx="12"/>
          </p:nvPr>
        </p:nvSpPr>
        <p:spPr>
          <a:xfrm>
            <a:off x="11296611" y="6210085"/>
            <a:ext cx="731600" cy="223138"/>
          </a:xfrm>
          <a:prstGeom prst="rect">
            <a:avLst/>
          </a:prstGeom>
        </p:spPr>
        <p:txBody>
          <a:bodyPr spcFirstLastPara="1" wrap="square" lIns="19050" tIns="19050" rIns="19050" bIns="19050" anchor="b" anchorCtr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57281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95E7E-421A-1A44-967D-19401B886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25F10-CD90-CC8B-BCE4-855526D21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9F77B-FEE7-DBC9-5606-7299847FC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004E-7E86-484D-B14D-D7D4FD834BC2}" type="datetimeFigureOut">
              <a:rPr lang="en-AU" smtClean="0"/>
              <a:t>15/03/2024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2671A-E000-B10A-FCDC-040FD90F8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E1A98-8B3F-68C0-9C89-1B53C3AFC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4322B-D7E5-4134-8DD2-EE79A42EE8E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4496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712C1-8699-1315-1EC6-2C0F687DD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97EA7-FDCA-CA8E-87AA-BAD2787F4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1B77B3-DB06-9E8E-9DA2-FC77DCA85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004E-7E86-484D-B14D-D7D4FD834BC2}" type="datetimeFigureOut">
              <a:rPr lang="en-AU" smtClean="0"/>
              <a:t>15/03/2024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CAA09-CF08-2ADE-A3D7-07333684B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7E7E0-BA9E-FD1D-C88B-95CD384DB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4322B-D7E5-4134-8DD2-EE79A42EE8E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8108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C7ED6-E318-1C6B-E0A1-F093026EF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98D9B-D9B3-8CCD-0ED8-8A00330202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409BC8-8983-059B-2EF2-5022EBD5B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C8E2E0-8701-6799-452E-E0E7FA81B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004E-7E86-484D-B14D-D7D4FD834BC2}" type="datetimeFigureOut">
              <a:rPr lang="en-AU" smtClean="0"/>
              <a:t>15/03/2024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6D5C83-A191-D9AE-9225-24A1CE195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234FCA-4776-6E79-A02F-B25908675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4322B-D7E5-4134-8DD2-EE79A42EE8E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936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9975A-2DCC-0192-DA1B-201D775A8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CAF7A-244E-0EE1-01BB-4261C871E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68D95F-9002-1F3C-D5E2-3FC417335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5E0FFB-7BE9-5E5C-FBEE-967153A7D9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A7B2DE-67D7-3A2A-C904-5C74C42A84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0FB24B-6F83-F6E0-86BD-0917BD9C3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004E-7E86-484D-B14D-D7D4FD834BC2}" type="datetimeFigureOut">
              <a:rPr lang="en-AU" smtClean="0"/>
              <a:t>15/03/2024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011DC5-3B94-7FA9-8FEE-83F2206D1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5699B6-EDA8-A649-CE6A-ECCDF2F2B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4322B-D7E5-4134-8DD2-EE79A42EE8E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7529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5ECAA-99CC-6DB9-E1FF-19BDFFA9E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9C7C01-53CF-3BA8-025D-A40796204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004E-7E86-484D-B14D-D7D4FD834BC2}" type="datetimeFigureOut">
              <a:rPr lang="en-AU" smtClean="0"/>
              <a:t>15/03/2024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1F0E4A-7724-E653-0A5A-7D756953A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AD52AE-E4A3-F185-E9F5-0BB51D925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4322B-D7E5-4134-8DD2-EE79A42EE8E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2510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2DC3D1-80A8-70FD-E60C-9F8D157A5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004E-7E86-484D-B14D-D7D4FD834BC2}" type="datetimeFigureOut">
              <a:rPr lang="en-AU" smtClean="0"/>
              <a:t>15/03/2024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A5833E-88D0-4D8A-2EE0-D73EFA85D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872D4A-C5DE-492B-81F1-21C0F800A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4322B-D7E5-4134-8DD2-EE79A42EE8E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5360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26C1F-92F9-2190-4029-1A9CC7864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5E8D9-3271-FFF0-6916-F1AC78709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121B2-ED4F-AFA7-9412-56D6E7CD8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53BD9-7243-8D83-D7AC-4679C240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004E-7E86-484D-B14D-D7D4FD834BC2}" type="datetimeFigureOut">
              <a:rPr lang="en-AU" smtClean="0"/>
              <a:t>15/03/2024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4ED9A9-04A0-0C11-D9C8-E888F7516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F26A2A-77A9-C502-3EB8-8C3D8A479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4322B-D7E5-4134-8DD2-EE79A42EE8E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3366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A3671-CF8B-D9CC-D4F0-1CFA8A776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441C5C-CA4D-D31D-8771-FF24F13D49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077F24-C3E1-3237-1DF7-A6886A333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F9330F-6AA1-A5EF-2F73-BCA059939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004E-7E86-484D-B14D-D7D4FD834BC2}" type="datetimeFigureOut">
              <a:rPr lang="en-AU" smtClean="0"/>
              <a:t>15/03/2024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DD01CA-BB43-F8E3-C112-FF3784139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5CF60D-F7A2-6030-46F4-077126F4F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4322B-D7E5-4134-8DD2-EE79A42EE8E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0003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2AA183-430E-F239-D2B8-C6BA43DA1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52ABE-0FDA-5917-DD47-81842E76A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50F62-A86D-70A5-1CC1-8E564E75FD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A004E-7E86-484D-B14D-D7D4FD834BC2}" type="datetimeFigureOut">
              <a:rPr lang="en-AU" smtClean="0"/>
              <a:t>15/03/2024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653F-5180-D6D5-7CF1-AEC701F0C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5F57C-B678-CC0B-9BAD-BA820E76C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4322B-D7E5-4134-8DD2-EE79A42EE8E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7000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3D_F072A8B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32"/>
          <p:cNvPicPr preferRelativeResize="0"/>
          <p:nvPr/>
        </p:nvPicPr>
        <p:blipFill rotWithShape="1">
          <a:blip r:embed="rId3">
            <a:alphaModFix amt="64000"/>
          </a:blip>
          <a:srcRect b="29293"/>
          <a:stretch/>
        </p:blipFill>
        <p:spPr>
          <a:xfrm>
            <a:off x="-17000" y="0"/>
            <a:ext cx="12226000" cy="691943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32"/>
          <p:cNvSpPr txBox="1">
            <a:spLocks noGrp="1"/>
          </p:cNvSpPr>
          <p:nvPr>
            <p:ph type="ctrTitle" idx="4294967295"/>
          </p:nvPr>
        </p:nvSpPr>
        <p:spPr>
          <a:xfrm>
            <a:off x="486185" y="1913600"/>
            <a:ext cx="9436800" cy="3030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5400" tIns="25400" rIns="25400" bIns="25400" rtlCol="0" anchor="b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4320"/>
            </a:pPr>
            <a:r>
              <a:rPr lang="en-AU" sz="5093">
                <a:latin typeface="IBM Plex Sans"/>
                <a:ea typeface="IBM Plex Sans"/>
                <a:cs typeface="IBM Plex Sans"/>
                <a:sym typeface="IBM Plex Sans"/>
              </a:rPr>
              <a:t>A</a:t>
            </a:r>
            <a:r>
              <a:rPr lang="en-AU" sz="5093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ccessories </a:t>
            </a:r>
            <a:r>
              <a:rPr lang="en-AU" sz="5093">
                <a:latin typeface="IBM Plex Sans"/>
                <a:ea typeface="IBM Plex Sans"/>
                <a:cs typeface="IBM Plex Sans"/>
                <a:sym typeface="IBM Plex Sans"/>
              </a:rPr>
              <a:t>of</a:t>
            </a:r>
            <a:endParaRPr lang="en-AU" sz="5093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Clr>
                <a:srgbClr val="000000"/>
              </a:buClr>
              <a:buSzPts val="4320"/>
            </a:pPr>
            <a:r>
              <a:rPr lang="en-AU" sz="7226" b="1">
                <a:latin typeface="IBM Plex Sans"/>
                <a:ea typeface="IBM Plex Sans"/>
                <a:cs typeface="IBM Plex Sans"/>
                <a:sym typeface="IBM Plex Sans"/>
              </a:rPr>
              <a:t>Activity-Based Model</a:t>
            </a:r>
            <a:endParaRPr lang="en-AU" sz="5307" b="1" dirty="0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140" name="Google Shape;140;p32"/>
          <p:cNvSpPr txBox="1">
            <a:spLocks noGrp="1"/>
          </p:cNvSpPr>
          <p:nvPr>
            <p:ph type="subTitle" idx="4294967295"/>
          </p:nvPr>
        </p:nvSpPr>
        <p:spPr>
          <a:xfrm>
            <a:off x="486185" y="5645094"/>
            <a:ext cx="10972800" cy="112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5400" tIns="25400" rIns="25400" bIns="25400" rtlCol="0" anchor="t" anchorCtr="0">
            <a:normAutofit fontScale="700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300"/>
              <a:buNone/>
            </a:pPr>
            <a:r>
              <a:rPr lang="it-IT" sz="3200">
                <a:latin typeface="IBM Plex Sans Light"/>
                <a:ea typeface="IBM Plex Sans Light"/>
                <a:cs typeface="IBM Plex Sans Light"/>
                <a:sym typeface="IBM Plex Sans Light"/>
              </a:rPr>
              <a:t>Taha </a:t>
            </a:r>
            <a:r>
              <a:rPr lang="it-IT" sz="3200">
                <a:latin typeface="IBM Plex Sans Medium"/>
                <a:ea typeface="IBM Plex Sans Medium"/>
                <a:cs typeface="IBM Plex Sans Medium"/>
                <a:sym typeface="IBM Plex Sans Medium"/>
              </a:rPr>
              <a:t>Rashidi</a:t>
            </a:r>
            <a:r>
              <a:rPr lang="it-IT" sz="3200">
                <a:latin typeface="IBM Plex Sans Light"/>
                <a:ea typeface="IBM Plex Sans Light"/>
                <a:cs typeface="IBM Plex Sans Light"/>
                <a:sym typeface="IBM Plex Sans Light"/>
              </a:rPr>
              <a:t>,</a:t>
            </a:r>
            <a:r>
              <a:rPr lang="it-IT" sz="3200">
                <a:latin typeface="IBM Plex Sans Medium"/>
                <a:ea typeface="IBM Plex Sans Medium"/>
                <a:cs typeface="IBM Plex Sans Medium"/>
                <a:sym typeface="IBM Plex Sans Medium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300"/>
              <a:buNone/>
            </a:pPr>
            <a:r>
              <a:rPr lang="it-IT" sz="3200">
                <a:latin typeface="IBM Plex Sans Light"/>
                <a:ea typeface="IBM Plex Sans Light"/>
                <a:cs typeface="IBM Plex Sans Light"/>
                <a:sym typeface="IBM Plex Sans Light"/>
              </a:rPr>
              <a:t>Amarin</a:t>
            </a:r>
            <a:r>
              <a:rPr lang="it-IT" sz="3200">
                <a:latin typeface="IBM Plex Sans Medium"/>
                <a:ea typeface="IBM Plex Sans Medium"/>
                <a:cs typeface="IBM Plex Sans Medium"/>
                <a:sym typeface="IBM Plex Sans Medium"/>
              </a:rPr>
              <a:t> Siripanich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300"/>
              <a:buNone/>
            </a:pPr>
            <a:r>
              <a:rPr lang="it-IT" sz="3100">
                <a:latin typeface="IBM Plex Sans Light"/>
                <a:sym typeface="IBM Plex Sans Medium"/>
              </a:rPr>
              <a:t>Maliheh</a:t>
            </a:r>
            <a:r>
              <a:rPr lang="it-IT" sz="3200">
                <a:latin typeface="IBM Plex Sans Medium"/>
                <a:ea typeface="IBM Plex Sans Medium"/>
                <a:cs typeface="IBM Plex Sans Medium"/>
                <a:sym typeface="IBM Plex Sans Medium"/>
              </a:rPr>
              <a:t> Tabasi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300"/>
              <a:buNone/>
            </a:pPr>
            <a:r>
              <a:rPr lang="it-IT" sz="3100">
                <a:latin typeface="IBM Plex Sans Light"/>
                <a:sym typeface="IBM Plex Sans Medium"/>
              </a:rPr>
              <a:t>Maryam</a:t>
            </a:r>
            <a:r>
              <a:rPr lang="it-IT" sz="3200">
                <a:latin typeface="IBM Plex Sans Medium"/>
                <a:ea typeface="IBM Plex Sans Medium"/>
                <a:cs typeface="IBM Plex Sans Medium"/>
                <a:sym typeface="IBM Plex Sans Medium"/>
              </a:rPr>
              <a:t> Bostanara</a:t>
            </a:r>
            <a:endParaRPr lang="it-IT" sz="3200" dirty="0"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  <p:pic>
        <p:nvPicPr>
          <p:cNvPr id="2" name="!!Picture 2" descr="A person looking at a city&#10;&#10;Description automatically generated">
            <a:extLst>
              <a:ext uri="{FF2B5EF4-FFF2-40B4-BE49-F238E27FC236}">
                <a16:creationId xmlns:a16="http://schemas.microsoft.com/office/drawing/2014/main" id="{E8D1331F-1E61-E14A-8F1D-5565353CF98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88" y="1"/>
            <a:ext cx="7662011" cy="4294094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0D6D3575-F8C5-3D5F-2C0B-BED13832CF3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4" y="100702"/>
            <a:ext cx="1399776" cy="585917"/>
          </a:xfrm>
          <a:prstGeom prst="rect">
            <a:avLst/>
          </a:prstGeom>
        </p:spPr>
      </p:pic>
      <p:pic>
        <p:nvPicPr>
          <p:cNvPr id="4" name="Picture 3" descr="A logo with a circle and a circle in the middle&#10;&#10;Description automatically generated">
            <a:extLst>
              <a:ext uri="{FF2B5EF4-FFF2-40B4-BE49-F238E27FC236}">
                <a16:creationId xmlns:a16="http://schemas.microsoft.com/office/drawing/2014/main" id="{29A28B60-F8BF-1CEA-FC94-A334FB97F1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174" y="686619"/>
            <a:ext cx="2188114" cy="62011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pPr algn="l"/>
            <a:r>
              <a:rPr lang="en" b="1">
                <a:latin typeface="IBM Plex Sans"/>
                <a:ea typeface="IBM Plex Sans"/>
                <a:cs typeface="IBM Plex Sans"/>
                <a:sym typeface="IBM Plex Sans"/>
              </a:rPr>
              <a:t>Use cases</a:t>
            </a:r>
            <a:endParaRPr b="1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471" name="Google Shape;471;p57"/>
          <p:cNvSpPr/>
          <p:nvPr/>
        </p:nvSpPr>
        <p:spPr>
          <a:xfrm>
            <a:off x="6921400" y="1244533"/>
            <a:ext cx="3288400" cy="706800"/>
          </a:xfrm>
          <a:prstGeom prst="roundRect">
            <a:avLst>
              <a:gd name="adj" fmla="val 16667"/>
            </a:avLst>
          </a:prstGeom>
          <a:solidFill>
            <a:srgbClr val="EAD1D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000">
                <a:latin typeface="IBM Plex Sans Medium"/>
                <a:ea typeface="IBM Plex Sans Medium"/>
                <a:cs typeface="IBM Plex Sans Medium"/>
                <a:sym typeface="IBM Plex Sans Medium"/>
              </a:rPr>
              <a:t>Synthetic population</a:t>
            </a:r>
            <a:endParaRPr sz="2000"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200">
                <a:solidFill>
                  <a:srgbClr val="666666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Records of individuals and households</a:t>
            </a:r>
            <a:endParaRPr sz="1200">
              <a:solidFill>
                <a:srgbClr val="666666"/>
              </a:solidFill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endParaRPr sz="2000"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  <p:sp>
        <p:nvSpPr>
          <p:cNvPr id="472" name="Google Shape;472;p57"/>
          <p:cNvSpPr/>
          <p:nvPr/>
        </p:nvSpPr>
        <p:spPr>
          <a:xfrm>
            <a:off x="7429400" y="2048200"/>
            <a:ext cx="3288400" cy="7068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000">
                <a:latin typeface="IBM Plex Sans Medium"/>
                <a:ea typeface="IBM Plex Sans Medium"/>
                <a:cs typeface="IBM Plex Sans Medium"/>
                <a:sym typeface="IBM Plex Sans Medium"/>
              </a:rPr>
              <a:t>Population evolution</a:t>
            </a:r>
            <a:endParaRPr sz="2000"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200">
                <a:solidFill>
                  <a:srgbClr val="666666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Population and household dynamics</a:t>
            </a:r>
            <a:endParaRPr sz="1200">
              <a:solidFill>
                <a:srgbClr val="666666"/>
              </a:solidFill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endParaRPr sz="2000"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  <p:sp>
        <p:nvSpPr>
          <p:cNvPr id="473" name="Google Shape;473;p57"/>
          <p:cNvSpPr txBox="1">
            <a:spLocks noGrp="1"/>
          </p:cNvSpPr>
          <p:nvPr>
            <p:ph type="body" idx="1"/>
          </p:nvPr>
        </p:nvSpPr>
        <p:spPr>
          <a:xfrm>
            <a:off x="415600" y="1705867"/>
            <a:ext cx="6033200" cy="4555200"/>
          </a:xfrm>
          <a:prstGeom prst="rect">
            <a:avLst/>
          </a:prstGeom>
        </p:spPr>
        <p:txBody>
          <a:bodyPr spcFirstLastPara="1" vert="horz" wrap="square" lIns="25400" tIns="25400" rIns="25400" bIns="25400" rtlCol="0" anchor="t" anchorCtr="0">
            <a:noAutofit/>
          </a:bodyPr>
          <a:lstStyle/>
          <a:p>
            <a:pPr marL="0" indent="0">
              <a:lnSpc>
                <a:spcPct val="115000"/>
              </a:lnSpc>
            </a:pP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Simulate ownership and purchase decision of:</a:t>
            </a:r>
            <a:endParaRPr sz="2267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448722">
              <a:lnSpc>
                <a:spcPct val="115000"/>
              </a:lnSpc>
              <a:buClr>
                <a:schemeClr val="dk1"/>
              </a:buClr>
              <a:buSzPts val="1700"/>
              <a:buFont typeface="IBM Plex Sans"/>
              <a:buChar char="-"/>
            </a:pPr>
            <a:r>
              <a:rPr lang="en" sz="2267" b="1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private vehicles</a:t>
            </a: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,</a:t>
            </a:r>
            <a:endParaRPr sz="2267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474" name="Google Shape;474;p57"/>
          <p:cNvSpPr/>
          <p:nvPr/>
        </p:nvSpPr>
        <p:spPr>
          <a:xfrm>
            <a:off x="7429400" y="2851867"/>
            <a:ext cx="3288400" cy="7068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000">
                <a:latin typeface="IBM Plex Sans Medium"/>
                <a:ea typeface="IBM Plex Sans Medium"/>
                <a:cs typeface="IBM Plex Sans Medium"/>
                <a:sym typeface="IBM Plex Sans Medium"/>
              </a:rPr>
              <a:t>Vehicle ownership</a:t>
            </a:r>
            <a:endParaRPr sz="2000"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200">
                <a:solidFill>
                  <a:srgbClr val="666666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Vehicle transactions of households</a:t>
            </a:r>
            <a:endParaRPr sz="1200">
              <a:solidFill>
                <a:srgbClr val="666666"/>
              </a:solidFill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endParaRPr sz="2000"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pPr algn="l"/>
            <a:r>
              <a:rPr lang="en" b="1">
                <a:latin typeface="IBM Plex Sans"/>
                <a:ea typeface="IBM Plex Sans"/>
                <a:cs typeface="IBM Plex Sans"/>
                <a:sym typeface="IBM Plex Sans"/>
              </a:rPr>
              <a:t>Use cases</a:t>
            </a:r>
            <a:endParaRPr b="1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480" name="Google Shape;480;p58"/>
          <p:cNvSpPr/>
          <p:nvPr/>
        </p:nvSpPr>
        <p:spPr>
          <a:xfrm>
            <a:off x="6921400" y="1244533"/>
            <a:ext cx="3288400" cy="706800"/>
          </a:xfrm>
          <a:prstGeom prst="roundRect">
            <a:avLst>
              <a:gd name="adj" fmla="val 16667"/>
            </a:avLst>
          </a:prstGeom>
          <a:solidFill>
            <a:srgbClr val="EAD1D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000">
                <a:latin typeface="IBM Plex Sans Medium"/>
                <a:ea typeface="IBM Plex Sans Medium"/>
                <a:cs typeface="IBM Plex Sans Medium"/>
                <a:sym typeface="IBM Plex Sans Medium"/>
              </a:rPr>
              <a:t>Synthetic population</a:t>
            </a:r>
            <a:endParaRPr sz="2000"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200">
                <a:solidFill>
                  <a:srgbClr val="666666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Records of individuals and households</a:t>
            </a:r>
            <a:endParaRPr sz="1200">
              <a:solidFill>
                <a:srgbClr val="666666"/>
              </a:solidFill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endParaRPr sz="2000"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  <p:sp>
        <p:nvSpPr>
          <p:cNvPr id="481" name="Google Shape;481;p58"/>
          <p:cNvSpPr/>
          <p:nvPr/>
        </p:nvSpPr>
        <p:spPr>
          <a:xfrm>
            <a:off x="7429400" y="2048200"/>
            <a:ext cx="3288400" cy="7068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000">
                <a:latin typeface="IBM Plex Sans Medium"/>
                <a:ea typeface="IBM Plex Sans Medium"/>
                <a:cs typeface="IBM Plex Sans Medium"/>
                <a:sym typeface="IBM Plex Sans Medium"/>
              </a:rPr>
              <a:t>Population evolution</a:t>
            </a:r>
            <a:endParaRPr sz="2000"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200">
                <a:solidFill>
                  <a:srgbClr val="666666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Population and household dynamics</a:t>
            </a:r>
            <a:endParaRPr sz="1200">
              <a:solidFill>
                <a:srgbClr val="666666"/>
              </a:solidFill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endParaRPr sz="2000"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  <p:sp>
        <p:nvSpPr>
          <p:cNvPr id="482" name="Google Shape;482;p58"/>
          <p:cNvSpPr txBox="1">
            <a:spLocks noGrp="1"/>
          </p:cNvSpPr>
          <p:nvPr>
            <p:ph type="body" idx="1"/>
          </p:nvPr>
        </p:nvSpPr>
        <p:spPr>
          <a:xfrm>
            <a:off x="415600" y="1705867"/>
            <a:ext cx="6033200" cy="4555200"/>
          </a:xfrm>
          <a:prstGeom prst="rect">
            <a:avLst/>
          </a:prstGeom>
        </p:spPr>
        <p:txBody>
          <a:bodyPr spcFirstLastPara="1" vert="horz" wrap="square" lIns="25400" tIns="25400" rIns="25400" bIns="25400" rtlCol="0" anchor="t" anchorCtr="0">
            <a:noAutofit/>
          </a:bodyPr>
          <a:lstStyle/>
          <a:p>
            <a:pPr marL="0" indent="0">
              <a:lnSpc>
                <a:spcPct val="115000"/>
              </a:lnSpc>
            </a:pP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Simulate ownership and purchase decision of:</a:t>
            </a:r>
            <a:endParaRPr sz="2267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448722">
              <a:lnSpc>
                <a:spcPct val="115000"/>
              </a:lnSpc>
              <a:buClr>
                <a:schemeClr val="dk1"/>
              </a:buClr>
              <a:buSzPts val="1700"/>
              <a:buFont typeface="IBM Plex Sans"/>
              <a:buChar char="-"/>
            </a:pP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private vehicles, and</a:t>
            </a:r>
            <a:endParaRPr sz="2267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448722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700"/>
              <a:buFont typeface="IBM Plex Sans"/>
              <a:buChar char="-"/>
            </a:pPr>
            <a:r>
              <a:rPr lang="en" sz="2267" b="1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residential property</a:t>
            </a: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.</a:t>
            </a:r>
            <a:endParaRPr sz="2267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indent="0">
              <a:lnSpc>
                <a:spcPct val="115000"/>
              </a:lnSpc>
            </a:pP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Simulate decision for:</a:t>
            </a:r>
            <a:endParaRPr sz="2267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448722">
              <a:lnSpc>
                <a:spcPct val="115000"/>
              </a:lnSpc>
              <a:buClr>
                <a:schemeClr val="dk1"/>
              </a:buClr>
              <a:buSzPts val="1700"/>
              <a:buFont typeface="IBM Plex Sans"/>
              <a:buChar char="-"/>
            </a:pPr>
            <a:r>
              <a:rPr lang="en" sz="2267" b="1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home relocation</a:t>
            </a: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,</a:t>
            </a:r>
            <a:endParaRPr sz="2267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483" name="Google Shape;483;p58"/>
          <p:cNvSpPr/>
          <p:nvPr/>
        </p:nvSpPr>
        <p:spPr>
          <a:xfrm>
            <a:off x="7429400" y="2851867"/>
            <a:ext cx="3288400" cy="7068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000">
                <a:latin typeface="IBM Plex Sans Medium"/>
                <a:ea typeface="IBM Plex Sans Medium"/>
                <a:cs typeface="IBM Plex Sans Medium"/>
                <a:sym typeface="IBM Plex Sans Medium"/>
              </a:rPr>
              <a:t>Vehicle ownership</a:t>
            </a:r>
            <a:endParaRPr sz="2000"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200">
                <a:solidFill>
                  <a:srgbClr val="666666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Vehicle transactions of households</a:t>
            </a:r>
            <a:endParaRPr sz="1200">
              <a:solidFill>
                <a:srgbClr val="666666"/>
              </a:solidFill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endParaRPr sz="2000"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  <p:sp>
        <p:nvSpPr>
          <p:cNvPr id="484" name="Google Shape;484;p58"/>
          <p:cNvSpPr/>
          <p:nvPr/>
        </p:nvSpPr>
        <p:spPr>
          <a:xfrm>
            <a:off x="7429400" y="3655533"/>
            <a:ext cx="3288400" cy="7068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000">
                <a:latin typeface="IBM Plex Sans Medium"/>
                <a:ea typeface="IBM Plex Sans Medium"/>
                <a:cs typeface="IBM Plex Sans Medium"/>
                <a:sym typeface="IBM Plex Sans Medium"/>
              </a:rPr>
              <a:t>Residential mobility </a:t>
            </a:r>
            <a:endParaRPr sz="2000"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pPr>
              <a:lnSpc>
                <a:spcPct val="115000"/>
              </a:lnSpc>
            </a:pPr>
            <a:r>
              <a:rPr lang="en" sz="1200">
                <a:solidFill>
                  <a:srgbClr val="666666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Home relocation and ownership</a:t>
            </a:r>
            <a:endParaRPr sz="1200">
              <a:solidFill>
                <a:srgbClr val="666666"/>
              </a:solidFill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endParaRPr sz="2000"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5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pPr algn="l"/>
            <a:r>
              <a:rPr lang="en" b="1">
                <a:latin typeface="IBM Plex Sans"/>
                <a:ea typeface="IBM Plex Sans"/>
                <a:cs typeface="IBM Plex Sans"/>
                <a:sym typeface="IBM Plex Sans"/>
              </a:rPr>
              <a:t>Use cases</a:t>
            </a:r>
            <a:endParaRPr b="1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490" name="Google Shape;490;p59"/>
          <p:cNvSpPr/>
          <p:nvPr/>
        </p:nvSpPr>
        <p:spPr>
          <a:xfrm>
            <a:off x="6921400" y="1244533"/>
            <a:ext cx="3288400" cy="706800"/>
          </a:xfrm>
          <a:prstGeom prst="roundRect">
            <a:avLst>
              <a:gd name="adj" fmla="val 16667"/>
            </a:avLst>
          </a:prstGeom>
          <a:solidFill>
            <a:srgbClr val="EAD1D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>
                <a:latin typeface="IBM Plex Sans Medium"/>
                <a:ea typeface="IBM Plex Sans Medium"/>
                <a:cs typeface="IBM Plex Sans Medium"/>
                <a:sym typeface="IBM Plex Sans Medium"/>
              </a:rPr>
              <a:t>Synthetic population</a:t>
            </a:r>
            <a:endParaRPr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100">
                <a:solidFill>
                  <a:srgbClr val="666666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Records of individuals and households</a:t>
            </a:r>
            <a:endParaRPr sz="1100">
              <a:solidFill>
                <a:srgbClr val="666666"/>
              </a:solidFill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endParaRPr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  <p:sp>
        <p:nvSpPr>
          <p:cNvPr id="491" name="Google Shape;491;p59"/>
          <p:cNvSpPr/>
          <p:nvPr/>
        </p:nvSpPr>
        <p:spPr>
          <a:xfrm>
            <a:off x="7429400" y="2048200"/>
            <a:ext cx="3288400" cy="7068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>
                <a:latin typeface="IBM Plex Sans Medium"/>
                <a:ea typeface="IBM Plex Sans Medium"/>
                <a:cs typeface="IBM Plex Sans Medium"/>
                <a:sym typeface="IBM Plex Sans Medium"/>
              </a:rPr>
              <a:t>Population evolution</a:t>
            </a:r>
            <a:endParaRPr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100">
                <a:solidFill>
                  <a:srgbClr val="666666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Population and household dynamics</a:t>
            </a:r>
            <a:endParaRPr sz="1100">
              <a:solidFill>
                <a:srgbClr val="666666"/>
              </a:solidFill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endParaRPr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  <p:sp>
        <p:nvSpPr>
          <p:cNvPr id="492" name="Google Shape;492;p59"/>
          <p:cNvSpPr txBox="1">
            <a:spLocks noGrp="1"/>
          </p:cNvSpPr>
          <p:nvPr>
            <p:ph type="body" idx="1"/>
          </p:nvPr>
        </p:nvSpPr>
        <p:spPr>
          <a:xfrm>
            <a:off x="415600" y="1705867"/>
            <a:ext cx="6033200" cy="4555200"/>
          </a:xfrm>
          <a:prstGeom prst="rect">
            <a:avLst/>
          </a:prstGeom>
        </p:spPr>
        <p:txBody>
          <a:bodyPr spcFirstLastPara="1" vert="horz" wrap="square" lIns="25400" tIns="25400" rIns="25400" bIns="25400" rtlCol="0" anchor="t" anchorCtr="0">
            <a:noAutofit/>
          </a:bodyPr>
          <a:lstStyle/>
          <a:p>
            <a:pPr marL="0" indent="0">
              <a:lnSpc>
                <a:spcPct val="115000"/>
              </a:lnSpc>
            </a:pP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Simulate ownership and purchase decision of:</a:t>
            </a:r>
            <a:endParaRPr sz="2267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448722">
              <a:lnSpc>
                <a:spcPct val="115000"/>
              </a:lnSpc>
              <a:buClr>
                <a:schemeClr val="dk1"/>
              </a:buClr>
              <a:buSzPts val="1700"/>
              <a:buFont typeface="IBM Plex Sans"/>
              <a:buChar char="-"/>
            </a:pP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private vehicles, and</a:t>
            </a:r>
            <a:endParaRPr sz="2267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448722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700"/>
              <a:buFont typeface="IBM Plex Sans"/>
              <a:buChar char="-"/>
            </a:pP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residential property.</a:t>
            </a:r>
            <a:endParaRPr sz="2267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indent="0">
              <a:lnSpc>
                <a:spcPct val="115000"/>
              </a:lnSpc>
            </a:pP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Simulate decision for:</a:t>
            </a:r>
            <a:endParaRPr sz="2267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448722">
              <a:lnSpc>
                <a:spcPct val="115000"/>
              </a:lnSpc>
              <a:buClr>
                <a:schemeClr val="dk1"/>
              </a:buClr>
              <a:buSzPts val="1700"/>
              <a:buFont typeface="IBM Plex Sans"/>
              <a:buChar char="-"/>
            </a:pP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household relocation,</a:t>
            </a:r>
            <a:endParaRPr sz="2267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448722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700"/>
              <a:buFont typeface="IBM Plex Sans"/>
              <a:buChar char="-"/>
            </a:pPr>
            <a:r>
              <a:rPr lang="en" sz="2267" b="1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job change</a:t>
            </a: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, </a:t>
            </a:r>
            <a:endParaRPr sz="2267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448722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700"/>
              <a:buFont typeface="IBM Plex Sans"/>
              <a:buChar char="-"/>
            </a:pPr>
            <a:r>
              <a:rPr lang="en" sz="2267" b="1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work arrangement</a:t>
            </a: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, and</a:t>
            </a:r>
            <a:endParaRPr sz="2267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493" name="Google Shape;493;p59"/>
          <p:cNvSpPr/>
          <p:nvPr/>
        </p:nvSpPr>
        <p:spPr>
          <a:xfrm>
            <a:off x="7429400" y="2851867"/>
            <a:ext cx="3288400" cy="7068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>
                <a:latin typeface="IBM Plex Sans Medium"/>
                <a:ea typeface="IBM Plex Sans Medium"/>
                <a:cs typeface="IBM Plex Sans Medium"/>
                <a:sym typeface="IBM Plex Sans Medium"/>
              </a:rPr>
              <a:t>Vehicle ownership</a:t>
            </a:r>
            <a:endParaRPr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100">
                <a:solidFill>
                  <a:srgbClr val="666666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Vehicle transactions of households</a:t>
            </a:r>
            <a:endParaRPr sz="1100">
              <a:solidFill>
                <a:srgbClr val="666666"/>
              </a:solidFill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endParaRPr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  <p:sp>
        <p:nvSpPr>
          <p:cNvPr id="494" name="Google Shape;494;p59"/>
          <p:cNvSpPr/>
          <p:nvPr/>
        </p:nvSpPr>
        <p:spPr>
          <a:xfrm>
            <a:off x="7429400" y="3655533"/>
            <a:ext cx="3288400" cy="7068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>
                <a:latin typeface="IBM Plex Sans Medium"/>
                <a:ea typeface="IBM Plex Sans Medium"/>
                <a:cs typeface="IBM Plex Sans Medium"/>
                <a:sym typeface="IBM Plex Sans Medium"/>
              </a:rPr>
              <a:t>Residential mobility </a:t>
            </a:r>
            <a:endParaRPr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pPr>
              <a:lnSpc>
                <a:spcPct val="115000"/>
              </a:lnSpc>
            </a:pPr>
            <a:r>
              <a:rPr lang="en" sz="1100">
                <a:solidFill>
                  <a:srgbClr val="666666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Home relocation and ownership</a:t>
            </a:r>
            <a:endParaRPr sz="1100">
              <a:solidFill>
                <a:srgbClr val="666666"/>
              </a:solidFill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endParaRPr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  <p:sp>
        <p:nvSpPr>
          <p:cNvPr id="495" name="Google Shape;495;p59"/>
          <p:cNvSpPr/>
          <p:nvPr/>
        </p:nvSpPr>
        <p:spPr>
          <a:xfrm>
            <a:off x="7429400" y="4459200"/>
            <a:ext cx="3288400" cy="7068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>
                <a:latin typeface="IBM Plex Sans Medium"/>
                <a:ea typeface="IBM Plex Sans Medium"/>
                <a:cs typeface="IBM Plex Sans Medium"/>
                <a:sym typeface="IBM Plex Sans Medium"/>
              </a:rPr>
              <a:t>Job mobility &amp; work arran.</a:t>
            </a:r>
            <a:endParaRPr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pPr>
              <a:lnSpc>
                <a:spcPct val="115000"/>
              </a:lnSpc>
            </a:pPr>
            <a:r>
              <a:rPr lang="en" sz="1100">
                <a:solidFill>
                  <a:srgbClr val="666666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Job change and relocation decisions</a:t>
            </a:r>
            <a:endParaRPr sz="1100">
              <a:solidFill>
                <a:srgbClr val="666666"/>
              </a:solidFill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endParaRPr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6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pPr algn="l"/>
            <a:r>
              <a:rPr lang="en" b="1">
                <a:latin typeface="IBM Plex Sans"/>
                <a:ea typeface="IBM Plex Sans"/>
                <a:cs typeface="IBM Plex Sans"/>
                <a:sym typeface="IBM Plex Sans"/>
              </a:rPr>
              <a:t>Use cases</a:t>
            </a:r>
            <a:endParaRPr b="1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501" name="Google Shape;501;p60"/>
          <p:cNvSpPr/>
          <p:nvPr/>
        </p:nvSpPr>
        <p:spPr>
          <a:xfrm>
            <a:off x="6921400" y="1244533"/>
            <a:ext cx="3288400" cy="706800"/>
          </a:xfrm>
          <a:prstGeom prst="roundRect">
            <a:avLst>
              <a:gd name="adj" fmla="val 16667"/>
            </a:avLst>
          </a:prstGeom>
          <a:solidFill>
            <a:srgbClr val="EAD1D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000">
                <a:latin typeface="IBM Plex Sans Medium"/>
                <a:ea typeface="IBM Plex Sans Medium"/>
                <a:cs typeface="IBM Plex Sans Medium"/>
                <a:sym typeface="IBM Plex Sans Medium"/>
              </a:rPr>
              <a:t>Synthetic population</a:t>
            </a:r>
            <a:endParaRPr sz="2000"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200">
                <a:solidFill>
                  <a:srgbClr val="666666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Records of individuals and households</a:t>
            </a:r>
            <a:endParaRPr sz="1200">
              <a:solidFill>
                <a:srgbClr val="666666"/>
              </a:solidFill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endParaRPr sz="2000"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  <p:sp>
        <p:nvSpPr>
          <p:cNvPr id="502" name="Google Shape;502;p60"/>
          <p:cNvSpPr/>
          <p:nvPr/>
        </p:nvSpPr>
        <p:spPr>
          <a:xfrm>
            <a:off x="7429400" y="2048200"/>
            <a:ext cx="3288400" cy="7068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000">
                <a:latin typeface="IBM Plex Sans Medium"/>
                <a:ea typeface="IBM Plex Sans Medium"/>
                <a:cs typeface="IBM Plex Sans Medium"/>
                <a:sym typeface="IBM Plex Sans Medium"/>
              </a:rPr>
              <a:t>Population evolution</a:t>
            </a:r>
            <a:endParaRPr sz="2000"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200">
                <a:solidFill>
                  <a:srgbClr val="666666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Population and household dynamics</a:t>
            </a:r>
            <a:endParaRPr sz="1200">
              <a:solidFill>
                <a:srgbClr val="666666"/>
              </a:solidFill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endParaRPr sz="2000"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  <p:sp>
        <p:nvSpPr>
          <p:cNvPr id="503" name="Google Shape;503;p60"/>
          <p:cNvSpPr txBox="1">
            <a:spLocks noGrp="1"/>
          </p:cNvSpPr>
          <p:nvPr>
            <p:ph type="body" idx="1"/>
          </p:nvPr>
        </p:nvSpPr>
        <p:spPr>
          <a:xfrm>
            <a:off x="415600" y="1705867"/>
            <a:ext cx="6033200" cy="4555200"/>
          </a:xfrm>
          <a:prstGeom prst="rect">
            <a:avLst/>
          </a:prstGeom>
        </p:spPr>
        <p:txBody>
          <a:bodyPr spcFirstLastPara="1" vert="horz" wrap="square" lIns="25400" tIns="25400" rIns="25400" bIns="25400" rtlCol="0" anchor="t" anchorCtr="0">
            <a:noAutofit/>
          </a:bodyPr>
          <a:lstStyle/>
          <a:p>
            <a:pPr marL="0" indent="0">
              <a:lnSpc>
                <a:spcPct val="115000"/>
              </a:lnSpc>
            </a:pP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Simulate ownership and purchase decision of:</a:t>
            </a:r>
            <a:endParaRPr sz="2267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448722">
              <a:lnSpc>
                <a:spcPct val="115000"/>
              </a:lnSpc>
              <a:buClr>
                <a:schemeClr val="dk1"/>
              </a:buClr>
              <a:buSzPts val="1700"/>
              <a:buFont typeface="IBM Plex Sans"/>
              <a:buChar char="-"/>
            </a:pP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private vehicles, and</a:t>
            </a:r>
            <a:endParaRPr sz="2267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448722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700"/>
              <a:buFont typeface="IBM Plex Sans"/>
              <a:buChar char="-"/>
            </a:pP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residential properties.</a:t>
            </a:r>
            <a:endParaRPr sz="2267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indent="0">
              <a:lnSpc>
                <a:spcPct val="115000"/>
              </a:lnSpc>
            </a:pP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Simulate decision for:</a:t>
            </a:r>
            <a:endParaRPr sz="2267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448722">
              <a:lnSpc>
                <a:spcPct val="115000"/>
              </a:lnSpc>
              <a:buClr>
                <a:schemeClr val="dk1"/>
              </a:buClr>
              <a:buSzPts val="1700"/>
              <a:buFont typeface="IBM Plex Sans"/>
              <a:buChar char="-"/>
            </a:pP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household relocation,</a:t>
            </a:r>
            <a:endParaRPr sz="2267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448722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700"/>
              <a:buFont typeface="IBM Plex Sans"/>
              <a:buChar char="-"/>
            </a:pP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job change, </a:t>
            </a:r>
            <a:endParaRPr sz="2267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448722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700"/>
              <a:buFont typeface="IBM Plex Sans"/>
              <a:buChar char="-"/>
            </a:pP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work arrangement, and</a:t>
            </a:r>
            <a:endParaRPr sz="2267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448722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700"/>
              <a:buFont typeface="IBM Plex Sans"/>
              <a:buChar char="-"/>
            </a:pPr>
            <a:r>
              <a:rPr lang="en" sz="2267" b="1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diary travel plan</a:t>
            </a:r>
            <a:endParaRPr sz="2267" b="1">
              <a:solidFill>
                <a:schemeClr val="dk1"/>
              </a:solidFill>
              <a:highlight>
                <a:srgbClr val="FFB000"/>
              </a:highlight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indent="0">
              <a:lnSpc>
                <a:spcPct val="115000"/>
              </a:lnSpc>
            </a:pP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over time.</a:t>
            </a:r>
            <a:endParaRPr sz="2267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504" name="Google Shape;504;p60"/>
          <p:cNvSpPr/>
          <p:nvPr/>
        </p:nvSpPr>
        <p:spPr>
          <a:xfrm>
            <a:off x="7429400" y="2851867"/>
            <a:ext cx="3288400" cy="7068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000">
                <a:latin typeface="IBM Plex Sans Medium"/>
                <a:ea typeface="IBM Plex Sans Medium"/>
                <a:cs typeface="IBM Plex Sans Medium"/>
                <a:sym typeface="IBM Plex Sans Medium"/>
              </a:rPr>
              <a:t>Vehicle ownership</a:t>
            </a:r>
            <a:endParaRPr sz="2000"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200">
                <a:solidFill>
                  <a:srgbClr val="666666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Vehicle transactions of households</a:t>
            </a:r>
            <a:endParaRPr sz="1200">
              <a:solidFill>
                <a:srgbClr val="666666"/>
              </a:solidFill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endParaRPr sz="2000"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  <p:sp>
        <p:nvSpPr>
          <p:cNvPr id="505" name="Google Shape;505;p60"/>
          <p:cNvSpPr/>
          <p:nvPr/>
        </p:nvSpPr>
        <p:spPr>
          <a:xfrm>
            <a:off x="7429400" y="3655533"/>
            <a:ext cx="3288400" cy="7068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000">
                <a:latin typeface="IBM Plex Sans Medium"/>
                <a:ea typeface="IBM Plex Sans Medium"/>
                <a:cs typeface="IBM Plex Sans Medium"/>
                <a:sym typeface="IBM Plex Sans Medium"/>
              </a:rPr>
              <a:t>Residential mobility </a:t>
            </a:r>
            <a:endParaRPr sz="2000"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pPr>
              <a:lnSpc>
                <a:spcPct val="115000"/>
              </a:lnSpc>
            </a:pPr>
            <a:r>
              <a:rPr lang="en" sz="1200">
                <a:solidFill>
                  <a:srgbClr val="666666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Home relocation and ownership</a:t>
            </a:r>
            <a:endParaRPr sz="1200">
              <a:solidFill>
                <a:srgbClr val="666666"/>
              </a:solidFill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endParaRPr sz="2000"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  <p:sp>
        <p:nvSpPr>
          <p:cNvPr id="506" name="Google Shape;506;p60"/>
          <p:cNvSpPr/>
          <p:nvPr/>
        </p:nvSpPr>
        <p:spPr>
          <a:xfrm>
            <a:off x="7429400" y="4459200"/>
            <a:ext cx="3288400" cy="7068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IBM Plex Sans Medium"/>
                <a:ea typeface="IBM Plex Sans Medium"/>
                <a:cs typeface="IBM Plex Sans Medium"/>
                <a:sym typeface="IBM Plex Sans Medium"/>
              </a:rPr>
              <a:t>Job mobility &amp; work arran.</a:t>
            </a:r>
            <a:endParaRPr dirty="0"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pPr>
              <a:lnSpc>
                <a:spcPct val="115000"/>
              </a:lnSpc>
            </a:pPr>
            <a:r>
              <a:rPr lang="en" sz="1100" dirty="0">
                <a:solidFill>
                  <a:srgbClr val="666666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Job change and relocation decisions</a:t>
            </a:r>
            <a:endParaRPr sz="1100" dirty="0">
              <a:solidFill>
                <a:srgbClr val="666666"/>
              </a:solidFill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endParaRPr dirty="0"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  <p:sp>
        <p:nvSpPr>
          <p:cNvPr id="507" name="Google Shape;507;p60"/>
          <p:cNvSpPr/>
          <p:nvPr/>
        </p:nvSpPr>
        <p:spPr>
          <a:xfrm>
            <a:off x="7429400" y="5262867"/>
            <a:ext cx="3288400" cy="7068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000">
                <a:latin typeface="IBM Plex Sans Medium"/>
                <a:ea typeface="IBM Plex Sans Medium"/>
                <a:cs typeface="IBM Plex Sans Medium"/>
                <a:sym typeface="IBM Plex Sans Medium"/>
              </a:rPr>
              <a:t>Travel demand</a:t>
            </a:r>
            <a:endParaRPr sz="2000"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pPr>
              <a:lnSpc>
                <a:spcPct val="115000"/>
              </a:lnSpc>
            </a:pPr>
            <a:r>
              <a:rPr lang="en" sz="1200">
                <a:solidFill>
                  <a:srgbClr val="666666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Simulate individual’s daily travel plan</a:t>
            </a:r>
            <a:endParaRPr sz="1200">
              <a:solidFill>
                <a:srgbClr val="666666"/>
              </a:solidFill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endParaRPr sz="2000"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6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pPr algn="l"/>
            <a:r>
              <a:rPr lang="en" b="1">
                <a:latin typeface="IBM Plex Sans"/>
                <a:ea typeface="IBM Plex Sans"/>
                <a:cs typeface="IBM Plex Sans"/>
                <a:sym typeface="IBM Plex Sans"/>
              </a:rPr>
              <a:t>Melbourne model</a:t>
            </a:r>
            <a:endParaRPr b="1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513" name="Google Shape;513;p61"/>
          <p:cNvSpPr txBox="1"/>
          <p:nvPr/>
        </p:nvSpPr>
        <p:spPr>
          <a:xfrm>
            <a:off x="597700" y="1623834"/>
            <a:ext cx="9364400" cy="670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</a:pPr>
            <a:endParaRPr sz="2400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514" name="Google Shape;51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4067" y="593368"/>
            <a:ext cx="4610131" cy="5718699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61"/>
          <p:cNvSpPr txBox="1"/>
          <p:nvPr/>
        </p:nvSpPr>
        <p:spPr>
          <a:xfrm>
            <a:off x="415600" y="1452033"/>
            <a:ext cx="4662400" cy="55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" sz="2133">
                <a:latin typeface="IBM Plex Sans"/>
                <a:ea typeface="IBM Plex Sans"/>
                <a:cs typeface="IBM Plex Sans"/>
                <a:sym typeface="IBM Plex Sans"/>
              </a:rPr>
              <a:t>The proposed demographic microsimulation model consists of </a:t>
            </a:r>
            <a:r>
              <a:rPr lang="en" sz="2133" b="1"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11 events</a:t>
            </a:r>
            <a:r>
              <a:rPr lang="en" sz="2133">
                <a:latin typeface="IBM Plex Sans"/>
                <a:ea typeface="IBM Plex Sans"/>
                <a:cs typeface="IBM Plex Sans"/>
                <a:sym typeface="IBM Plex Sans"/>
              </a:rPr>
              <a:t>, and these events were </a:t>
            </a:r>
            <a:r>
              <a:rPr lang="en" sz="2133" b="1"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simulated sequentially</a:t>
            </a:r>
            <a:r>
              <a:rPr lang="en" sz="2133">
                <a:latin typeface="IBM Plex Sans"/>
                <a:ea typeface="IBM Plex Sans"/>
                <a:cs typeface="IBM Plex Sans"/>
                <a:sym typeface="IBM Plex Sans"/>
              </a:rPr>
              <a:t> and </a:t>
            </a:r>
            <a:r>
              <a:rPr lang="en" sz="2133" b="1"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in discrete time</a:t>
            </a:r>
            <a:r>
              <a:rPr lang="en" sz="2133">
                <a:latin typeface="IBM Plex Sans"/>
                <a:ea typeface="IBM Plex Sans"/>
                <a:cs typeface="IBM Plex Sans"/>
                <a:sym typeface="IBM Plex Sans"/>
              </a:rPr>
              <a:t> steps, where one time step equals one year.</a:t>
            </a:r>
            <a:endParaRPr sz="2133">
              <a:latin typeface="IBM Plex Sans"/>
              <a:ea typeface="IBM Plex Sans"/>
              <a:cs typeface="IBM Plex Sans"/>
              <a:sym typeface="IBM Plex Sans"/>
            </a:endParaRPr>
          </a:p>
          <a:p>
            <a:pPr>
              <a:lnSpc>
                <a:spcPct val="115000"/>
              </a:lnSpc>
            </a:pPr>
            <a:endParaRPr sz="2133">
              <a:latin typeface="IBM Plex Sans"/>
              <a:ea typeface="IBM Plex Sans"/>
              <a:cs typeface="IBM Plex Sans"/>
              <a:sym typeface="IBM Plex Sans"/>
            </a:endParaRPr>
          </a:p>
          <a:p>
            <a:pPr>
              <a:lnSpc>
                <a:spcPct val="115000"/>
              </a:lnSpc>
            </a:pPr>
            <a:r>
              <a:rPr lang="en" sz="2133">
                <a:latin typeface="IBM Plex Sans"/>
                <a:ea typeface="IBM Plex Sans"/>
                <a:cs typeface="IBM Plex Sans"/>
                <a:sym typeface="IBM Plex Sans"/>
              </a:rPr>
              <a:t>An </a:t>
            </a:r>
            <a:r>
              <a:rPr lang="en" sz="2133" b="1"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alignment algorithm</a:t>
            </a:r>
            <a:r>
              <a:rPr lang="en" sz="2133">
                <a:latin typeface="IBM Plex Sans"/>
                <a:ea typeface="IBM Plex Sans"/>
                <a:cs typeface="IBM Plex Sans"/>
                <a:sym typeface="IBM Plex Sans"/>
              </a:rPr>
              <a:t> is applied as the last step of the simulation to </a:t>
            </a:r>
            <a:r>
              <a:rPr lang="en" sz="2133" b="1"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adjust for any discrepancies</a:t>
            </a:r>
            <a:r>
              <a:rPr lang="en" sz="2133">
                <a:latin typeface="IBM Plex Sans"/>
                <a:ea typeface="IBM Plex Sans"/>
                <a:cs typeface="IBM Plex Sans"/>
                <a:sym typeface="IBM Plex Sans"/>
              </a:rPr>
              <a:t> between the distribution of simulated and target </a:t>
            </a:r>
            <a:r>
              <a:rPr lang="en" sz="2133" b="1"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household compositions</a:t>
            </a:r>
            <a:r>
              <a:rPr lang="en" sz="2133">
                <a:latin typeface="IBM Plex Sans"/>
                <a:ea typeface="IBM Plex Sans"/>
                <a:cs typeface="IBM Plex Sans"/>
                <a:sym typeface="IBM Plex Sans"/>
              </a:rPr>
              <a:t>.</a:t>
            </a:r>
            <a:endParaRPr sz="2133">
              <a:latin typeface="IBM Plex Sans"/>
              <a:ea typeface="IBM Plex Sans"/>
              <a:cs typeface="IBM Plex Sans"/>
              <a:sym typeface="IBM Plex Sans"/>
            </a:endParaRPr>
          </a:p>
          <a:p>
            <a:pPr>
              <a:lnSpc>
                <a:spcPct val="115000"/>
              </a:lnSpc>
            </a:pPr>
            <a:endParaRPr sz="2133"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6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pPr algn="l"/>
            <a:r>
              <a:rPr lang="en" b="1">
                <a:latin typeface="IBM Plex Sans"/>
                <a:ea typeface="IBM Plex Sans"/>
                <a:cs typeface="IBM Plex Sans"/>
                <a:sym typeface="IBM Plex Sans"/>
              </a:rPr>
              <a:t>Alignment </a:t>
            </a:r>
            <a:r>
              <a:rPr lang="en" sz="2400">
                <a:latin typeface="IBM Plex Sans"/>
                <a:ea typeface="IBM Plex Sans"/>
                <a:cs typeface="IBM Plex Sans"/>
                <a:sym typeface="IBM Plex Sans"/>
              </a:rPr>
              <a:t>(in the context of microsimulation)</a:t>
            </a:r>
            <a:endParaRPr sz="2400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521" name="Google Shape;521;p62"/>
          <p:cNvSpPr txBox="1"/>
          <p:nvPr/>
        </p:nvSpPr>
        <p:spPr>
          <a:xfrm>
            <a:off x="597700" y="1623834"/>
            <a:ext cx="9364400" cy="670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</a:pPr>
            <a:endParaRPr sz="2400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522" name="Google Shape;522;p62"/>
          <p:cNvSpPr txBox="1">
            <a:spLocks noGrp="1"/>
          </p:cNvSpPr>
          <p:nvPr>
            <p:ph type="title"/>
          </p:nvPr>
        </p:nvSpPr>
        <p:spPr>
          <a:xfrm>
            <a:off x="609600" y="1621133"/>
            <a:ext cx="10972800" cy="1934400"/>
          </a:xfrm>
          <a:prstGeom prst="rect">
            <a:avLst/>
          </a:prstGeom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pPr algn="l">
              <a:lnSpc>
                <a:spcPct val="115000"/>
              </a:lnSpc>
              <a:spcBef>
                <a:spcPts val="1200"/>
              </a:spcBef>
            </a:pPr>
            <a:r>
              <a:rPr lang="en" sz="32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… is a process which makes the number of occurrences of an event, happening at the micro-level</a:t>
            </a:r>
            <a:r>
              <a:rPr lang="en" sz="3200" b="1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, </a:t>
            </a:r>
            <a:r>
              <a:rPr lang="en" sz="3200" b="1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adjusted</a:t>
            </a:r>
            <a:r>
              <a:rPr lang="en" sz="32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 to match its </a:t>
            </a:r>
            <a:r>
              <a:rPr lang="en" sz="3200" b="1">
                <a:solidFill>
                  <a:srgbClr val="D83829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external projection</a:t>
            </a:r>
            <a:r>
              <a:rPr lang="en" sz="32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. </a:t>
            </a:r>
            <a:endParaRPr sz="3200">
              <a:solidFill>
                <a:srgbClr val="D83829"/>
              </a:solidFill>
            </a:endParaRPr>
          </a:p>
        </p:txBody>
      </p:sp>
      <p:sp>
        <p:nvSpPr>
          <p:cNvPr id="523" name="Google Shape;523;p62"/>
          <p:cNvSpPr/>
          <p:nvPr/>
        </p:nvSpPr>
        <p:spPr>
          <a:xfrm>
            <a:off x="848117" y="4060367"/>
            <a:ext cx="3929400" cy="2328133"/>
          </a:xfrm>
          <a:custGeom>
            <a:avLst/>
            <a:gdLst/>
            <a:ahLst/>
            <a:cxnLst/>
            <a:rect l="l" t="t" r="r" b="b"/>
            <a:pathLst>
              <a:path w="117882" h="69844" extrusionOk="0">
                <a:moveTo>
                  <a:pt x="0" y="69844"/>
                </a:moveTo>
                <a:cubicBezTo>
                  <a:pt x="7111" y="63049"/>
                  <a:pt x="28601" y="36081"/>
                  <a:pt x="42665" y="29075"/>
                </a:cubicBezTo>
                <a:cubicBezTo>
                  <a:pt x="56729" y="22070"/>
                  <a:pt x="71846" y="32657"/>
                  <a:pt x="84382" y="27811"/>
                </a:cubicBezTo>
                <a:cubicBezTo>
                  <a:pt x="96918" y="22965"/>
                  <a:pt x="112299" y="4635"/>
                  <a:pt x="117882" y="0"/>
                </a:cubicBezTo>
              </a:path>
            </a:pathLst>
          </a:custGeom>
          <a:noFill/>
          <a:ln w="28575" cap="flat" cmpd="sng">
            <a:solidFill>
              <a:srgbClr val="D83829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AU" sz="2400"/>
          </a:p>
        </p:txBody>
      </p:sp>
      <p:sp>
        <p:nvSpPr>
          <p:cNvPr id="524" name="Google Shape;524;p62"/>
          <p:cNvSpPr/>
          <p:nvPr/>
        </p:nvSpPr>
        <p:spPr>
          <a:xfrm>
            <a:off x="711184" y="5282367"/>
            <a:ext cx="231600" cy="231600"/>
          </a:xfrm>
          <a:prstGeom prst="donut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25" name="Google Shape;525;p62"/>
          <p:cNvSpPr/>
          <p:nvPr/>
        </p:nvSpPr>
        <p:spPr>
          <a:xfrm>
            <a:off x="1686041" y="4969367"/>
            <a:ext cx="231600" cy="231600"/>
          </a:xfrm>
          <a:prstGeom prst="donut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26" name="Google Shape;526;p62"/>
          <p:cNvSpPr/>
          <p:nvPr/>
        </p:nvSpPr>
        <p:spPr>
          <a:xfrm>
            <a:off x="2660900" y="5108633"/>
            <a:ext cx="231600" cy="231600"/>
          </a:xfrm>
          <a:prstGeom prst="donut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27" name="Google Shape;527;p62"/>
          <p:cNvSpPr/>
          <p:nvPr/>
        </p:nvSpPr>
        <p:spPr>
          <a:xfrm>
            <a:off x="3635759" y="4374267"/>
            <a:ext cx="231600" cy="231600"/>
          </a:xfrm>
          <a:prstGeom prst="donut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28" name="Google Shape;528;p62"/>
          <p:cNvSpPr/>
          <p:nvPr/>
        </p:nvSpPr>
        <p:spPr>
          <a:xfrm>
            <a:off x="4610617" y="3733800"/>
            <a:ext cx="231600" cy="231600"/>
          </a:xfrm>
          <a:prstGeom prst="donut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29" name="Google Shape;529;p62"/>
          <p:cNvSpPr/>
          <p:nvPr/>
        </p:nvSpPr>
        <p:spPr>
          <a:xfrm>
            <a:off x="7450451" y="4047600"/>
            <a:ext cx="3929400" cy="2328133"/>
          </a:xfrm>
          <a:custGeom>
            <a:avLst/>
            <a:gdLst/>
            <a:ahLst/>
            <a:cxnLst/>
            <a:rect l="l" t="t" r="r" b="b"/>
            <a:pathLst>
              <a:path w="117882" h="69844" extrusionOk="0">
                <a:moveTo>
                  <a:pt x="0" y="69844"/>
                </a:moveTo>
                <a:cubicBezTo>
                  <a:pt x="7111" y="63049"/>
                  <a:pt x="28601" y="36081"/>
                  <a:pt x="42665" y="29075"/>
                </a:cubicBezTo>
                <a:cubicBezTo>
                  <a:pt x="56729" y="22070"/>
                  <a:pt x="71846" y="32657"/>
                  <a:pt x="84382" y="27811"/>
                </a:cubicBezTo>
                <a:cubicBezTo>
                  <a:pt x="96918" y="22965"/>
                  <a:pt x="112299" y="4635"/>
                  <a:pt x="117882" y="0"/>
                </a:cubicBezTo>
              </a:path>
            </a:pathLst>
          </a:custGeom>
          <a:noFill/>
          <a:ln w="28575" cap="flat" cmpd="sng">
            <a:solidFill>
              <a:srgbClr val="D83829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AU" sz="2400"/>
          </a:p>
        </p:txBody>
      </p:sp>
      <p:sp>
        <p:nvSpPr>
          <p:cNvPr id="530" name="Google Shape;530;p62"/>
          <p:cNvSpPr/>
          <p:nvPr/>
        </p:nvSpPr>
        <p:spPr>
          <a:xfrm>
            <a:off x="7334584" y="6245559"/>
            <a:ext cx="231600" cy="231600"/>
          </a:xfrm>
          <a:prstGeom prst="donut">
            <a:avLst>
              <a:gd name="adj" fmla="val 25000"/>
            </a:avLst>
          </a:prstGeom>
          <a:solidFill>
            <a:srgbClr val="FFB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31" name="Google Shape;531;p62"/>
          <p:cNvSpPr/>
          <p:nvPr/>
        </p:nvSpPr>
        <p:spPr>
          <a:xfrm>
            <a:off x="8298908" y="5243105"/>
            <a:ext cx="231600" cy="231600"/>
          </a:xfrm>
          <a:prstGeom prst="donut">
            <a:avLst>
              <a:gd name="adj" fmla="val 25000"/>
            </a:avLst>
          </a:prstGeom>
          <a:solidFill>
            <a:srgbClr val="FFB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32" name="Google Shape;532;p62"/>
          <p:cNvSpPr/>
          <p:nvPr/>
        </p:nvSpPr>
        <p:spPr>
          <a:xfrm>
            <a:off x="10259159" y="4790667"/>
            <a:ext cx="231600" cy="231600"/>
          </a:xfrm>
          <a:prstGeom prst="donut">
            <a:avLst>
              <a:gd name="adj" fmla="val 25000"/>
            </a:avLst>
          </a:prstGeom>
          <a:solidFill>
            <a:srgbClr val="FFB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33" name="Google Shape;533;p62"/>
          <p:cNvSpPr/>
          <p:nvPr/>
        </p:nvSpPr>
        <p:spPr>
          <a:xfrm>
            <a:off x="9252700" y="4829059"/>
            <a:ext cx="231600" cy="231600"/>
          </a:xfrm>
          <a:prstGeom prst="donut">
            <a:avLst>
              <a:gd name="adj" fmla="val 25000"/>
            </a:avLst>
          </a:prstGeom>
          <a:solidFill>
            <a:srgbClr val="FFB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34" name="Google Shape;534;p62"/>
          <p:cNvSpPr/>
          <p:nvPr/>
        </p:nvSpPr>
        <p:spPr>
          <a:xfrm>
            <a:off x="11223484" y="3965400"/>
            <a:ext cx="231600" cy="231600"/>
          </a:xfrm>
          <a:prstGeom prst="donut">
            <a:avLst>
              <a:gd name="adj" fmla="val 25000"/>
            </a:avLst>
          </a:prstGeom>
          <a:solidFill>
            <a:srgbClr val="FFB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35" name="Google Shape;535;p62"/>
          <p:cNvSpPr/>
          <p:nvPr/>
        </p:nvSpPr>
        <p:spPr>
          <a:xfrm>
            <a:off x="4610600" y="4918833"/>
            <a:ext cx="2654800" cy="611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B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>
                <a:latin typeface="IBM Plex Sans"/>
                <a:ea typeface="IBM Plex Sans"/>
                <a:cs typeface="IBM Plex Sans"/>
                <a:sym typeface="IBM Plex Sans"/>
              </a:rPr>
              <a:t>Alignment</a:t>
            </a:r>
            <a:endParaRPr sz="2400" b="1"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6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pPr algn="l"/>
            <a:r>
              <a:rPr lang="en" b="1">
                <a:latin typeface="IBM Plex Sans"/>
                <a:ea typeface="IBM Plex Sans"/>
                <a:cs typeface="IBM Plex Sans"/>
                <a:sym typeface="IBM Plex Sans"/>
              </a:rPr>
              <a:t>Household alignment algorithm</a:t>
            </a:r>
            <a:endParaRPr sz="2400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541" name="Google Shape;541;p63"/>
          <p:cNvSpPr txBox="1"/>
          <p:nvPr/>
        </p:nvSpPr>
        <p:spPr>
          <a:xfrm>
            <a:off x="597700" y="1623834"/>
            <a:ext cx="9364400" cy="670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</a:pPr>
            <a:endParaRPr sz="2400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542" name="Google Shape;542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5468" y="1780214"/>
            <a:ext cx="5492333" cy="2456701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63"/>
          <p:cNvSpPr txBox="1">
            <a:spLocks noGrp="1"/>
          </p:cNvSpPr>
          <p:nvPr>
            <p:ph type="title"/>
          </p:nvPr>
        </p:nvSpPr>
        <p:spPr>
          <a:xfrm>
            <a:off x="1285467" y="4660133"/>
            <a:ext cx="9625600" cy="1902800"/>
          </a:xfrm>
          <a:prstGeom prst="rect">
            <a:avLst/>
          </a:prstGeom>
        </p:spPr>
        <p:txBody>
          <a:bodyPr spcFirstLastPara="1" vert="horz" wrap="square" lIns="25400" tIns="25400" rIns="25400" bIns="25400" rtlCol="0" anchor="t" anchorCtr="0">
            <a:normAutofit fontScale="90000"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buSzPts val="990"/>
            </a:pPr>
            <a:r>
              <a:rPr lang="en" sz="2080" dirty="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The goal is to find new household formations (</a:t>
            </a:r>
            <a:r>
              <a:rPr lang="en" sz="2080" b="1" dirty="0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x_ijk</a:t>
            </a:r>
            <a:r>
              <a:rPr lang="en" sz="2080" dirty="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) that results in the smallest differences between the target (</a:t>
            </a:r>
            <a:r>
              <a:rPr lang="en" sz="2080" b="1" dirty="0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o_i</a:t>
            </a:r>
            <a:r>
              <a:rPr lang="en" sz="2080" dirty="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) and simulated (</a:t>
            </a:r>
            <a:r>
              <a:rPr lang="en" sz="2080" b="1" dirty="0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n_i</a:t>
            </a:r>
            <a:r>
              <a:rPr lang="en" sz="2080" dirty="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) number of households. The main assumption being the household formation rules are represented by the matrix </a:t>
            </a:r>
            <a:r>
              <a:rPr lang="en" sz="2080" b="1" dirty="0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t_{ijk}</a:t>
            </a:r>
            <a:r>
              <a:rPr lang="en" sz="2080" dirty="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, where the value can either be 0 or 1, indicating whether the formation is possible or not.</a:t>
            </a:r>
            <a:endParaRPr sz="2080" dirty="0">
              <a:solidFill>
                <a:srgbClr val="D83829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544" name="Google Shape;544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67934" y="1346168"/>
            <a:ext cx="2447965" cy="3149833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63"/>
          <p:cNvSpPr txBox="1"/>
          <p:nvPr/>
        </p:nvSpPr>
        <p:spPr>
          <a:xfrm>
            <a:off x="9962100" y="1346152"/>
            <a:ext cx="1966400" cy="2912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333" i="1">
                <a:latin typeface="IBM Plex Sans"/>
                <a:ea typeface="IBM Plex Sans"/>
                <a:cs typeface="IBM Plex Sans"/>
                <a:sym typeface="IBM Plex Sans"/>
              </a:rPr>
              <a:t>Household formation rules expressed as </a:t>
            </a:r>
            <a:r>
              <a:rPr lang="en" sz="1333" b="1" i="1"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t_{ijk}</a:t>
            </a:r>
            <a:r>
              <a:rPr lang="en" sz="1333" i="1">
                <a:latin typeface="IBM Plex Sans"/>
                <a:ea typeface="IBM Plex Sans"/>
                <a:cs typeface="IBM Plex Sans"/>
                <a:sym typeface="IBM Plex Sans"/>
              </a:rPr>
              <a:t>. i, j, and k are household types, and when </a:t>
            </a:r>
            <a:r>
              <a:rPr lang="en" sz="1333" b="1" i="1"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t_{ijk}</a:t>
            </a:r>
            <a:r>
              <a:rPr lang="en" sz="1333" i="1">
                <a:latin typeface="IBM Plex Sans"/>
                <a:ea typeface="IBM Plex Sans"/>
                <a:cs typeface="IBM Plex Sans"/>
                <a:sym typeface="IBM Plex Sans"/>
              </a:rPr>
              <a:t> equals to 1 it denotes that households of types i and j can be joined together to form new households of type k, otherwise </a:t>
            </a:r>
            <a:r>
              <a:rPr lang="en" sz="1333" b="1" i="1"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t_{ijk}</a:t>
            </a:r>
            <a:r>
              <a:rPr lang="en" sz="1333" i="1">
                <a:latin typeface="IBM Plex Sans"/>
                <a:ea typeface="IBM Plex Sans"/>
                <a:cs typeface="IBM Plex Sans"/>
                <a:sym typeface="IBM Plex Sans"/>
              </a:rPr>
              <a:t> is 0. This table only shows </a:t>
            </a:r>
            <a:r>
              <a:rPr lang="en" sz="1333" b="1" i="1"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t_{ijk}</a:t>
            </a:r>
            <a:r>
              <a:rPr lang="en" sz="1333" i="1">
                <a:latin typeface="IBM Plex Sans"/>
                <a:ea typeface="IBM Plex Sans"/>
                <a:cs typeface="IBM Plex Sans"/>
                <a:sym typeface="IBM Plex Sans"/>
              </a:rPr>
              <a:t>s that equal to 1.</a:t>
            </a:r>
            <a:endParaRPr sz="1333" i="1"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6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pPr algn="l"/>
            <a:r>
              <a:rPr lang="en" b="1">
                <a:latin typeface="IBM Plex Sans"/>
                <a:ea typeface="IBM Plex Sans"/>
                <a:cs typeface="IBM Plex Sans"/>
                <a:sym typeface="IBM Plex Sans"/>
              </a:rPr>
              <a:t>Melbourne model</a:t>
            </a:r>
            <a:endParaRPr b="1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551" name="Google Shape;551;p64"/>
          <p:cNvSpPr txBox="1"/>
          <p:nvPr/>
        </p:nvSpPr>
        <p:spPr>
          <a:xfrm>
            <a:off x="597700" y="1623834"/>
            <a:ext cx="9364400" cy="670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</a:pPr>
            <a:endParaRPr sz="2400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552" name="Google Shape;552;p64"/>
          <p:cNvSpPr txBox="1">
            <a:spLocks noGrp="1"/>
          </p:cNvSpPr>
          <p:nvPr>
            <p:ph type="body" idx="1"/>
          </p:nvPr>
        </p:nvSpPr>
        <p:spPr>
          <a:xfrm>
            <a:off x="415600" y="1705867"/>
            <a:ext cx="5474800" cy="4555200"/>
          </a:xfrm>
          <a:prstGeom prst="rect">
            <a:avLst/>
          </a:prstGeom>
        </p:spPr>
        <p:txBody>
          <a:bodyPr spcFirstLastPara="1" vert="horz" wrap="square" lIns="25400" tIns="25400" rIns="25400" bIns="25400" rtlCol="0" anchor="t" anchorCtr="0">
            <a:noAutofit/>
          </a:bodyPr>
          <a:lstStyle/>
          <a:p>
            <a:pPr marL="0" indent="0">
              <a:lnSpc>
                <a:spcPct val="115000"/>
              </a:lnSpc>
            </a:pP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is a </a:t>
            </a:r>
            <a:r>
              <a:rPr lang="en" sz="2267" b="1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population evolution</a:t>
            </a: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 model that </a:t>
            </a:r>
            <a:r>
              <a:rPr lang="en" sz="2267" b="1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iteratively updates</a:t>
            </a: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 a 2011 synthetic population to the year 2040.</a:t>
            </a:r>
            <a:endParaRPr sz="2267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indent="0">
              <a:lnSpc>
                <a:spcPct val="115000"/>
              </a:lnSpc>
            </a:pPr>
            <a:endParaRPr sz="2267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indent="0">
              <a:lnSpc>
                <a:spcPct val="115000"/>
              </a:lnSpc>
            </a:pP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The main challenge was to make the </a:t>
            </a:r>
            <a:r>
              <a:rPr lang="en" sz="2267" b="1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marginal distributions</a:t>
            </a: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 of household composition and size closely </a:t>
            </a:r>
            <a:r>
              <a:rPr lang="en" sz="2267" b="1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aligned</a:t>
            </a: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 </a:t>
            </a:r>
            <a:r>
              <a:rPr lang="en" sz="2267" b="1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with the official household projection</a:t>
            </a: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 provided by ABS. </a:t>
            </a:r>
            <a:endParaRPr sz="2267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553" name="Google Shape;553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2933" y="1145167"/>
            <a:ext cx="5897499" cy="4974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9301" y="921918"/>
            <a:ext cx="10083935" cy="5014167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65"/>
          <p:cNvSpPr txBox="1"/>
          <p:nvPr/>
        </p:nvSpPr>
        <p:spPr>
          <a:xfrm>
            <a:off x="2853067" y="6046834"/>
            <a:ext cx="6396400" cy="574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067" b="1">
                <a:solidFill>
                  <a:schemeClr val="dk1"/>
                </a:solidFill>
              </a:rPr>
              <a:t>Siripanich, A., &amp; Rashidi, T. H. (2020). Dymium: A modular microsimulation modelling framework for integrated urban modelling. </a:t>
            </a:r>
            <a:r>
              <a:rPr lang="en" sz="1067" b="1" i="1">
                <a:solidFill>
                  <a:schemeClr val="dk1"/>
                </a:solidFill>
              </a:rPr>
              <a:t>SoftwareX</a:t>
            </a:r>
            <a:r>
              <a:rPr lang="en" sz="1067" b="1">
                <a:solidFill>
                  <a:schemeClr val="dk1"/>
                </a:solidFill>
              </a:rPr>
              <a:t>, </a:t>
            </a:r>
            <a:r>
              <a:rPr lang="en" sz="1067" b="1" i="1">
                <a:solidFill>
                  <a:schemeClr val="dk1"/>
                </a:solidFill>
              </a:rPr>
              <a:t>12</a:t>
            </a:r>
            <a:r>
              <a:rPr lang="en" sz="1067" b="1">
                <a:solidFill>
                  <a:schemeClr val="dk1"/>
                </a:solidFill>
              </a:rPr>
              <a:t>, 100555.</a:t>
            </a:r>
            <a:endParaRPr sz="1067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5"/>
          <p:cNvSpPr txBox="1">
            <a:spLocks noGrp="1"/>
          </p:cNvSpPr>
          <p:nvPr>
            <p:ph type="ctrTitle" idx="4294967295"/>
          </p:nvPr>
        </p:nvSpPr>
        <p:spPr>
          <a:xfrm>
            <a:off x="609600" y="1771649"/>
            <a:ext cx="10972800" cy="213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5400" tIns="25400" rIns="25400" bIns="25400" rtlCol="0" anchor="b" anchorCtr="0">
            <a:norm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buClr>
                <a:srgbClr val="000000"/>
              </a:buClr>
              <a:buSzPts val="4800"/>
            </a:pPr>
            <a:r>
              <a:rPr lang="en" sz="8000" b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Fourstep</a:t>
            </a:r>
            <a:endParaRPr sz="8000" b="1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184" name="Google Shape;184;p35"/>
          <p:cNvSpPr txBox="1">
            <a:spLocks noGrp="1"/>
          </p:cNvSpPr>
          <p:nvPr>
            <p:ph type="subTitle" idx="4294967295"/>
          </p:nvPr>
        </p:nvSpPr>
        <p:spPr>
          <a:xfrm>
            <a:off x="609600" y="4133411"/>
            <a:ext cx="6481482" cy="236599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5400" tIns="25400" rIns="25400" bIns="25400" rtlCol="0" anchor="t" anchorCtr="0"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300"/>
              <a:buNone/>
            </a:pPr>
            <a:r>
              <a:rPr lang="en" sz="3467" i="1" dirty="0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Travel and time-use diary</a:t>
            </a:r>
            <a:r>
              <a:rPr lang="en" sz="3467" dirty="0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 </a:t>
            </a:r>
            <a:r>
              <a:rPr lang="en" sz="3467" b="1" dirty="0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App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300"/>
              <a:buNone/>
            </a:pPr>
            <a:endParaRPr lang="en" sz="3467" b="1" dirty="0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300"/>
              <a:buNone/>
            </a:pPr>
            <a:endParaRPr lang="en" sz="3467" b="1" dirty="0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300"/>
              <a:buNone/>
            </a:pPr>
            <a:endParaRPr lang="en" sz="3467" b="1" dirty="0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300"/>
              <a:buNone/>
            </a:pPr>
            <a:r>
              <a:rPr lang="en" sz="2000" b="1" i="1" dirty="0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In collaboration with K Shankari’s team from NREL and Alireza Raei at UNSW</a:t>
            </a:r>
            <a:endParaRPr sz="2000" b="1" i="1" dirty="0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185" name="Google Shape;18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1133" y="-63267"/>
            <a:ext cx="4570867" cy="6921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7267" y="2828067"/>
            <a:ext cx="1005167" cy="1005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41668" y="1912367"/>
            <a:ext cx="1364633" cy="2954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33"/>
          <p:cNvPicPr preferRelativeResize="0"/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" y="2977"/>
            <a:ext cx="12192004" cy="685204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33"/>
          <p:cNvSpPr/>
          <p:nvPr/>
        </p:nvSpPr>
        <p:spPr>
          <a:xfrm>
            <a:off x="4847800" y="3297979"/>
            <a:ext cx="2496400" cy="1076000"/>
          </a:xfrm>
          <a:prstGeom prst="roundRect">
            <a:avLst>
              <a:gd name="adj" fmla="val 18347"/>
            </a:avLst>
          </a:prstGeom>
          <a:solidFill>
            <a:srgbClr val="000000"/>
          </a:solidFill>
          <a:ln>
            <a:noFill/>
          </a:ln>
          <a:effectLst>
            <a:outerShdw blurRad="63500" dist="254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>
              <a:buClr>
                <a:srgbClr val="FFFFFF"/>
              </a:buClr>
              <a:buSzPts val="1200"/>
            </a:pPr>
            <a:r>
              <a:rPr lang="en" sz="2267">
                <a:solidFill>
                  <a:srgbClr val="FFFFFF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ABM</a:t>
            </a:r>
            <a:endParaRPr sz="1333"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  <p:sp>
        <p:nvSpPr>
          <p:cNvPr id="147" name="Google Shape;147;p33"/>
          <p:cNvSpPr/>
          <p:nvPr/>
        </p:nvSpPr>
        <p:spPr>
          <a:xfrm>
            <a:off x="2727700" y="1438967"/>
            <a:ext cx="2496400" cy="1076000"/>
          </a:xfrm>
          <a:prstGeom prst="roundRect">
            <a:avLst>
              <a:gd name="adj" fmla="val 18347"/>
            </a:avLst>
          </a:prstGeom>
          <a:solidFill>
            <a:schemeClr val="lt1"/>
          </a:solidFill>
          <a:ln>
            <a:noFill/>
          </a:ln>
          <a:effectLst>
            <a:outerShdw blurRad="63500" dist="254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2267">
                <a:solidFill>
                  <a:schemeClr val="dk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Household travel survey</a:t>
            </a:r>
            <a:endParaRPr sz="1333">
              <a:solidFill>
                <a:schemeClr val="dk1"/>
              </a:solidFill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  <p:sp>
        <p:nvSpPr>
          <p:cNvPr id="148" name="Google Shape;148;p33"/>
          <p:cNvSpPr/>
          <p:nvPr/>
        </p:nvSpPr>
        <p:spPr>
          <a:xfrm>
            <a:off x="9011199" y="3297979"/>
            <a:ext cx="2496400" cy="1076000"/>
          </a:xfrm>
          <a:prstGeom prst="roundRect">
            <a:avLst>
              <a:gd name="adj" fmla="val 18347"/>
            </a:avLst>
          </a:prstGeom>
          <a:solidFill>
            <a:srgbClr val="FFFFFF"/>
          </a:solidFill>
          <a:ln>
            <a:noFill/>
          </a:ln>
          <a:effectLst>
            <a:outerShdw blurRad="63500" dist="254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2267">
                <a:latin typeface="IBM Plex Sans Medium"/>
                <a:ea typeface="IBM Plex Sans Medium"/>
                <a:cs typeface="IBM Plex Sans Medium"/>
                <a:sym typeface="IBM Plex Sans Medium"/>
              </a:rPr>
              <a:t>Network</a:t>
            </a:r>
            <a:r>
              <a:rPr lang="en" sz="2267">
                <a:solidFill>
                  <a:srgbClr val="000000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 model</a:t>
            </a:r>
            <a:endParaRPr sz="1333"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  <p:sp>
        <p:nvSpPr>
          <p:cNvPr id="149" name="Google Shape;149;p33"/>
          <p:cNvSpPr/>
          <p:nvPr/>
        </p:nvSpPr>
        <p:spPr>
          <a:xfrm>
            <a:off x="1995256" y="5214596"/>
            <a:ext cx="2496400" cy="1076000"/>
          </a:xfrm>
          <a:prstGeom prst="roundRect">
            <a:avLst>
              <a:gd name="adj" fmla="val 18347"/>
            </a:avLst>
          </a:prstGeom>
          <a:solidFill>
            <a:srgbClr val="FFFFFF"/>
          </a:solidFill>
          <a:ln>
            <a:noFill/>
          </a:ln>
          <a:effectLst>
            <a:outerShdw blurRad="63500" dist="254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2267">
                <a:solidFill>
                  <a:srgbClr val="000000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Population synthesiser</a:t>
            </a:r>
            <a:endParaRPr sz="1333"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  <p:sp>
        <p:nvSpPr>
          <p:cNvPr id="150" name="Google Shape;150;p33"/>
          <p:cNvSpPr txBox="1"/>
          <p:nvPr/>
        </p:nvSpPr>
        <p:spPr>
          <a:xfrm>
            <a:off x="3602303" y="4855587"/>
            <a:ext cx="3515200" cy="272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900"/>
            </a:pPr>
            <a:r>
              <a:rPr lang="en" sz="1600" b="1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Population</a:t>
            </a:r>
            <a:r>
              <a:rPr lang="en" sz="1600" b="1" baseline="-250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All years</a:t>
            </a:r>
            <a:endParaRPr sz="1600" b="1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151" name="Google Shape;151;p33"/>
          <p:cNvSpPr txBox="1"/>
          <p:nvPr/>
        </p:nvSpPr>
        <p:spPr>
          <a:xfrm>
            <a:off x="5036001" y="2675919"/>
            <a:ext cx="2120000" cy="272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900"/>
            </a:pPr>
            <a:r>
              <a:rPr lang="en" sz="1600" b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People</a:t>
            </a:r>
            <a:r>
              <a:rPr lang="en" sz="1600" b="1">
                <a:latin typeface="IBM Plex Sans"/>
                <a:ea typeface="IBM Plex Sans"/>
                <a:cs typeface="IBM Plex Sans"/>
                <a:sym typeface="IBM Plex Sans"/>
              </a:rPr>
              <a:t> and</a:t>
            </a:r>
            <a:r>
              <a:rPr lang="en" sz="1600" b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 trips</a:t>
            </a:r>
            <a:endParaRPr sz="1600" b="1">
              <a:highlight>
                <a:schemeClr val="accent4"/>
              </a:highlight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cxnSp>
        <p:nvCxnSpPr>
          <p:cNvPr id="152" name="Google Shape;152;p33"/>
          <p:cNvCxnSpPr>
            <a:stCxn id="149" idx="0"/>
            <a:endCxn id="146" idx="2"/>
          </p:cNvCxnSpPr>
          <p:nvPr/>
        </p:nvCxnSpPr>
        <p:spPr>
          <a:xfrm rot="-5400000">
            <a:off x="4249256" y="3367996"/>
            <a:ext cx="840800" cy="2852400"/>
          </a:xfrm>
          <a:prstGeom prst="curvedConnector3">
            <a:avLst>
              <a:gd name="adj1" fmla="val 49989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53" name="Google Shape;153;p33"/>
          <p:cNvCxnSpPr>
            <a:stCxn id="146" idx="3"/>
            <a:endCxn id="148" idx="1"/>
          </p:cNvCxnSpPr>
          <p:nvPr/>
        </p:nvCxnSpPr>
        <p:spPr>
          <a:xfrm>
            <a:off x="7344200" y="3835979"/>
            <a:ext cx="1666800" cy="800"/>
          </a:xfrm>
          <a:prstGeom prst="curvedConnector3">
            <a:avLst>
              <a:gd name="adj1" fmla="val 50006"/>
            </a:avLst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154" name="Google Shape;154;p33"/>
          <p:cNvCxnSpPr>
            <a:stCxn id="147" idx="2"/>
            <a:endCxn id="146" idx="0"/>
          </p:cNvCxnSpPr>
          <p:nvPr/>
        </p:nvCxnSpPr>
        <p:spPr>
          <a:xfrm rot="-5400000" flipH="1">
            <a:off x="4644300" y="1846567"/>
            <a:ext cx="783200" cy="2120000"/>
          </a:xfrm>
          <a:prstGeom prst="curvedConnector3">
            <a:avLst>
              <a:gd name="adj1" fmla="val 49988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55" name="Google Shape;155;p33"/>
          <p:cNvSpPr txBox="1">
            <a:spLocks noGrp="1"/>
          </p:cNvSpPr>
          <p:nvPr>
            <p:ph type="title"/>
          </p:nvPr>
        </p:nvSpPr>
        <p:spPr>
          <a:xfrm>
            <a:off x="609600" y="387351"/>
            <a:ext cx="10972800" cy="8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pPr>
              <a:buSzPts val="3200"/>
            </a:pPr>
            <a:r>
              <a:rPr lang="en" sz="4267" b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Activity-Based Model</a:t>
            </a:r>
            <a:endParaRPr b="1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156" name="Google Shape;156;p33"/>
          <p:cNvSpPr txBox="1"/>
          <p:nvPr/>
        </p:nvSpPr>
        <p:spPr>
          <a:xfrm>
            <a:off x="7117699" y="3922113"/>
            <a:ext cx="2120000" cy="272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900"/>
            </a:pPr>
            <a:r>
              <a:rPr lang="en" sz="1600" b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Accessibility</a:t>
            </a:r>
            <a:endParaRPr sz="1600" b="1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157" name="Google Shape;157;p33"/>
          <p:cNvSpPr txBox="1"/>
          <p:nvPr/>
        </p:nvSpPr>
        <p:spPr>
          <a:xfrm>
            <a:off x="7276304" y="3484987"/>
            <a:ext cx="1802800" cy="272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900"/>
            </a:pPr>
            <a:r>
              <a:rPr lang="en" sz="1600" b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Demand</a:t>
            </a:r>
            <a:endParaRPr sz="1600" b="1"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349AB-1918-D008-B6B8-1623A2B92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Introduction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492D2-BF90-7948-994E-CEF10B2507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151" y="1655073"/>
            <a:ext cx="10515600" cy="448627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0" u="sng" dirty="0">
                <a:effectLst/>
              </a:rPr>
              <a:t>Household travel surveys </a:t>
            </a:r>
            <a:r>
              <a:rPr lang="en-US" sz="2000" b="0" i="0" dirty="0">
                <a:effectLst/>
              </a:rPr>
              <a:t>(HTS) diary data provides </a:t>
            </a:r>
            <a:br>
              <a:rPr lang="en-US" sz="2000" dirty="0"/>
            </a:br>
            <a:r>
              <a:rPr lang="en-US" sz="2000" b="0" i="0" dirty="0">
                <a:effectLst/>
              </a:rPr>
              <a:t>essential details on trip attributes such as distance, time, </a:t>
            </a:r>
            <a:br>
              <a:rPr lang="en-US" sz="2000" b="0" i="0" dirty="0">
                <a:effectLst/>
              </a:rPr>
            </a:br>
            <a:r>
              <a:rPr lang="en-US" sz="2000" b="0" i="0" dirty="0">
                <a:effectLst/>
              </a:rPr>
              <a:t>mode, purpose, and cost, facilitating the development of </a:t>
            </a:r>
            <a:br>
              <a:rPr lang="en-US" sz="2000" b="0" i="0" dirty="0">
                <a:effectLst/>
              </a:rPr>
            </a:br>
            <a:r>
              <a:rPr lang="en-US" sz="2000" b="1" i="0" u="sng" dirty="0">
                <a:effectLst/>
              </a:rPr>
              <a:t>travel demand models</a:t>
            </a:r>
            <a:r>
              <a:rPr lang="en-US" sz="2000" b="0" i="0" dirty="0">
                <a:effectLst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Another data source, less used compared to HTS that can </a:t>
            </a:r>
            <a:br>
              <a:rPr lang="en-US" sz="2000" dirty="0">
                <a:effectLst/>
              </a:rPr>
            </a:br>
            <a:r>
              <a:rPr lang="en-US" sz="2000" dirty="0">
                <a:effectLst/>
              </a:rPr>
              <a:t>contribute to a better understanding of urban travel </a:t>
            </a:r>
            <a:r>
              <a:rPr lang="en-US" sz="2000" dirty="0" err="1">
                <a:effectLst/>
              </a:rPr>
              <a:t>behaviour</a:t>
            </a:r>
            <a:r>
              <a:rPr lang="en-US" sz="2000" dirty="0">
                <a:effectLst/>
              </a:rPr>
              <a:t> is </a:t>
            </a:r>
            <a:r>
              <a:rPr lang="en-US" sz="2000" b="1" u="sng" dirty="0">
                <a:effectLst/>
              </a:rPr>
              <a:t>time-use data</a:t>
            </a:r>
            <a:r>
              <a:rPr lang="en-US" sz="2000" dirty="0">
                <a:effectLst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Thanks to technological advancements and the widespread ownership of smartphones, researchers can now collect more reliable </a:t>
            </a:r>
            <a:r>
              <a:rPr lang="en-US" sz="2000" b="1" u="sng" dirty="0"/>
              <a:t>travel diary data </a:t>
            </a:r>
            <a:r>
              <a:rPr lang="en-US" sz="2000" dirty="0"/>
              <a:t>using </a:t>
            </a:r>
            <a:r>
              <a:rPr lang="en-US" sz="2000" b="1" u="sng" dirty="0"/>
              <a:t>GPS-aware smartphone applications </a:t>
            </a:r>
            <a:r>
              <a:rPr lang="en-US" sz="2000" dirty="0"/>
              <a:t>explicitly designed for this purpose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Lately, </a:t>
            </a:r>
            <a:r>
              <a:rPr lang="en-US" sz="2000" b="1" u="sng" dirty="0"/>
              <a:t>time-use data </a:t>
            </a:r>
            <a:r>
              <a:rPr lang="en-US" sz="2000" dirty="0"/>
              <a:t>can also be gathered using smartphone apps.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4" name="Picture 3" descr="A person holding a phone and a car&#10;&#10;Description automatically generated">
            <a:extLst>
              <a:ext uri="{FF2B5EF4-FFF2-40B4-BE49-F238E27FC236}">
                <a16:creationId xmlns:a16="http://schemas.microsoft.com/office/drawing/2014/main" id="{E49337EF-813F-CA22-EDCC-8838062070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r="41651" b="1"/>
          <a:stretch/>
        </p:blipFill>
        <p:spPr>
          <a:xfrm>
            <a:off x="8191500" y="59149"/>
            <a:ext cx="3581400" cy="3007542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3D467B-DD09-AA16-584E-BD462BB90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09375D7-070A-4959-9224-FB5E66F2B1B3}" type="slidenum">
              <a:rPr lang="en-AU" smtClean="0"/>
              <a:pPr>
                <a:spcAft>
                  <a:spcPts val="600"/>
                </a:spcAft>
              </a:pPr>
              <a:t>20</a:t>
            </a:fld>
            <a:endParaRPr lang="en-AU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8F52F98-8084-BDA8-9140-0234BB27E6AB}"/>
              </a:ext>
            </a:extLst>
          </p:cNvPr>
          <p:cNvSpPr/>
          <p:nvPr/>
        </p:nvSpPr>
        <p:spPr>
          <a:xfrm>
            <a:off x="1137249" y="5006488"/>
            <a:ext cx="9917502" cy="9198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GPS-aware smartphone applications can </a:t>
            </a:r>
            <a:r>
              <a:rPr lang="en-US" sz="2400" b="1" u="sng" dirty="0">
                <a:solidFill>
                  <a:schemeClr val="tx1"/>
                </a:solidFill>
              </a:rPr>
              <a:t>facilitate</a:t>
            </a:r>
            <a:r>
              <a:rPr lang="en-US" sz="2400" dirty="0">
                <a:solidFill>
                  <a:schemeClr val="tx1"/>
                </a:solidFill>
              </a:rPr>
              <a:t> collecting travel and time-use data.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478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481E2-DBFA-CC76-8AA9-E79190D08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BBD07-6357-CEFF-3EC0-2E7DED49B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916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Introduction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BB517B-8DE9-1E1A-57C1-62BCD0A72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09375D7-070A-4959-9224-FB5E66F2B1B3}" type="slidenum">
              <a:rPr lang="en-AU" smtClean="0"/>
              <a:pPr>
                <a:spcAft>
                  <a:spcPts val="600"/>
                </a:spcAft>
              </a:pPr>
              <a:t>21</a:t>
            </a:fld>
            <a:endParaRPr lang="en-AU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6EEC7C0-B384-DAD0-1C93-B29013D20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7559" y="1996967"/>
            <a:ext cx="11119944" cy="473981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Advantages of collecting travel and time-use data together</a:t>
            </a:r>
            <a:endParaRPr lang="en-US" sz="2000" i="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0" dirty="0">
                <a:effectLst/>
              </a:rPr>
              <a:t>Travel behavior insights</a:t>
            </a:r>
            <a:r>
              <a:rPr lang="en-US" sz="2000" i="0" dirty="0">
                <a:effectLst/>
              </a:rPr>
              <a:t>: </a:t>
            </a:r>
          </a:p>
          <a:p>
            <a:pPr>
              <a:buNone/>
            </a:pPr>
            <a:r>
              <a:rPr lang="en-US" sz="2000" i="0" dirty="0">
                <a:effectLst/>
              </a:rPr>
              <a:t>	</a:t>
            </a:r>
            <a:r>
              <a:rPr lang="en-US" sz="2000" dirty="0"/>
              <a:t>Deeper analysis of </a:t>
            </a:r>
            <a:br>
              <a:rPr lang="en-US" sz="2000" dirty="0"/>
            </a:br>
            <a:r>
              <a:rPr lang="en-US" sz="2000" dirty="0"/>
              <a:t>		- </a:t>
            </a:r>
            <a:r>
              <a:rPr lang="en-US" sz="2000" i="0" dirty="0">
                <a:effectLst/>
              </a:rPr>
              <a:t>the reasons behind travel and preferred modes of transport, </a:t>
            </a:r>
            <a:br>
              <a:rPr lang="en-US" sz="2000" i="0" dirty="0">
                <a:effectLst/>
              </a:rPr>
            </a:br>
            <a:r>
              <a:rPr lang="en-US" sz="2000" i="0" dirty="0">
                <a:effectLst/>
              </a:rPr>
              <a:t>		</a:t>
            </a:r>
            <a:r>
              <a:rPr lang="en-US" sz="2000" dirty="0"/>
              <a:t>- multitasking </a:t>
            </a:r>
            <a:r>
              <a:rPr lang="en-US" sz="2000" dirty="0" err="1"/>
              <a:t>behaviour</a:t>
            </a:r>
            <a:r>
              <a:rPr lang="en-US" sz="2000" dirty="0"/>
              <a:t> while travelling,</a:t>
            </a:r>
            <a:br>
              <a:rPr lang="en-US" sz="2000" dirty="0"/>
            </a:br>
            <a:r>
              <a:rPr lang="en-US" sz="2000" dirty="0"/>
              <a:t>		- value of travel time saving</a:t>
            </a:r>
            <a:br>
              <a:rPr lang="en-US" sz="2000" i="0" dirty="0">
                <a:effectLst/>
              </a:rPr>
            </a:br>
            <a:r>
              <a:rPr lang="en-US" sz="2000" i="0" dirty="0">
                <a:effectLst/>
              </a:rPr>
              <a:t>		- the impact of travel on overall time allocation.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0" dirty="0">
                <a:effectLst/>
              </a:rPr>
              <a:t>Holistic Urban Planning</a:t>
            </a:r>
            <a:r>
              <a:rPr lang="en-US" sz="2000" i="0" dirty="0">
                <a:effectLst/>
              </a:rPr>
              <a:t>: </a:t>
            </a:r>
            <a:endParaRPr lang="en-US" sz="2000" dirty="0"/>
          </a:p>
          <a:p>
            <a:pPr>
              <a:buNone/>
            </a:pPr>
            <a:r>
              <a:rPr lang="en-US" sz="2000" i="0" dirty="0">
                <a:effectLst/>
              </a:rPr>
              <a:t>	making informed decisions by considering:</a:t>
            </a:r>
          </a:p>
          <a:p>
            <a:pPr>
              <a:buNone/>
            </a:pPr>
            <a:r>
              <a:rPr lang="en-US" sz="2000" i="0" dirty="0">
                <a:effectLst/>
              </a:rPr>
              <a:t>		travel patterns </a:t>
            </a:r>
            <a:r>
              <a:rPr lang="en-US" sz="2000" dirty="0"/>
              <a:t>AND </a:t>
            </a:r>
            <a:r>
              <a:rPr lang="en-US" sz="2000" i="0" dirty="0">
                <a:effectLst/>
              </a:rPr>
              <a:t>broader context of daily activities,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30364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D001C-DBFA-1419-D58E-E2B22478D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FE140-9D11-9CA2-069D-8C7D091DE1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5057" y="1585493"/>
            <a:ext cx="10688127" cy="4770857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crucial aspect of travel and time-use data collection using smartphone applications that may not receive the attention it deserves is the </a:t>
            </a:r>
            <a:r>
              <a:rPr lang="en-US" sz="2000" b="1" u="sng" dirty="0"/>
              <a:t>recruitment process </a:t>
            </a:r>
            <a:r>
              <a:rPr lang="en-US" sz="2000" dirty="0"/>
              <a:t>of participants willing to install such apps on their personal smartphones and input their travel and activities into these apps.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Our research aims to …</a:t>
            </a:r>
          </a:p>
          <a:p>
            <a:pPr marL="573300" lvl="1" indent="-342900">
              <a:buFont typeface="Wingdings" panose="05000000000000000000" pitchFamily="2" charset="2"/>
              <a:buChar char="ü"/>
            </a:pPr>
            <a:r>
              <a:rPr lang="en-US" sz="1600" dirty="0"/>
              <a:t> </a:t>
            </a:r>
            <a:r>
              <a:rPr lang="en-US" sz="2000" dirty="0"/>
              <a:t>Discuss the recruitment of participants for such survey through:</a:t>
            </a:r>
          </a:p>
          <a:p>
            <a:pPr marL="1144800" lvl="2" indent="-457200">
              <a:buFont typeface="+mj-lt"/>
              <a:buAutoNum type="arabicPeriod"/>
            </a:pPr>
            <a:r>
              <a:rPr lang="en-US" sz="1400" dirty="0"/>
              <a:t>Consumer panels of </a:t>
            </a:r>
            <a:r>
              <a:rPr lang="en-US" sz="1400" b="1" u="sng" dirty="0"/>
              <a:t>market research companies</a:t>
            </a:r>
            <a:endParaRPr lang="en-US" sz="1400" dirty="0"/>
          </a:p>
          <a:p>
            <a:pPr marL="1144800" lvl="2" indent="-457200">
              <a:buFont typeface="+mj-lt"/>
              <a:buAutoNum type="arabicPeriod"/>
            </a:pPr>
            <a:r>
              <a:rPr lang="en-US" sz="1400" u="sng" dirty="0"/>
              <a:t>and</a:t>
            </a:r>
            <a:r>
              <a:rPr lang="en-US" sz="1400" b="1" u="sng" dirty="0"/>
              <a:t> Social media advertising platforms </a:t>
            </a:r>
          </a:p>
          <a:p>
            <a:pPr marL="573300" lvl="1" indent="-342900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5733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Explain the data collection process </a:t>
            </a:r>
          </a:p>
          <a:p>
            <a:pPr marL="5733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For Sydney and Chicago</a:t>
            </a:r>
          </a:p>
          <a:p>
            <a:pPr marL="573300" lvl="1" indent="-342900">
              <a:buFont typeface="Wingdings" panose="05000000000000000000" pitchFamily="2" charset="2"/>
              <a:buChar char="ü"/>
            </a:pPr>
            <a:r>
              <a:rPr lang="en-US" sz="2000" dirty="0" err="1"/>
              <a:t>Analyse</a:t>
            </a:r>
            <a:r>
              <a:rPr lang="en-US" sz="2000" dirty="0"/>
              <a:t> the impact of different levels of incentives </a:t>
            </a:r>
          </a:p>
          <a:p>
            <a:pPr marL="5733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Provide ravel and time-use </a:t>
            </a:r>
            <a:r>
              <a:rPr lang="en-US" sz="2000" dirty="0" err="1"/>
              <a:t>behaviour</a:t>
            </a:r>
            <a:r>
              <a:rPr lang="en-US" sz="2000" dirty="0"/>
              <a:t> analysis (and multitasking)</a:t>
            </a:r>
            <a:endParaRPr lang="en-GB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14C696-1BF5-8A8C-1B13-34B2D3D5F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z="1400" smtClean="0"/>
              <a:t>22</a:t>
            </a:fld>
            <a:endParaRPr lang="en-AU" sz="1400"/>
          </a:p>
        </p:txBody>
      </p:sp>
      <p:grpSp>
        <p:nvGrpSpPr>
          <p:cNvPr id="7" name="Google Shape;1159;p59">
            <a:extLst>
              <a:ext uri="{FF2B5EF4-FFF2-40B4-BE49-F238E27FC236}">
                <a16:creationId xmlns:a16="http://schemas.microsoft.com/office/drawing/2014/main" id="{EA17F5A2-3F8C-FE78-E98F-44ACB6324F29}"/>
              </a:ext>
            </a:extLst>
          </p:cNvPr>
          <p:cNvGrpSpPr/>
          <p:nvPr/>
        </p:nvGrpSpPr>
        <p:grpSpPr>
          <a:xfrm>
            <a:off x="8318037" y="3243632"/>
            <a:ext cx="4520045" cy="2830704"/>
            <a:chOff x="4166470" y="1283516"/>
            <a:chExt cx="4674592" cy="2830704"/>
          </a:xfrm>
        </p:grpSpPr>
        <p:sp>
          <p:nvSpPr>
            <p:cNvPr id="10" name="Google Shape;1162;p59">
              <a:extLst>
                <a:ext uri="{FF2B5EF4-FFF2-40B4-BE49-F238E27FC236}">
                  <a16:creationId xmlns:a16="http://schemas.microsoft.com/office/drawing/2014/main" id="{384EC788-CE96-6EED-F04A-93F85F5672BC}"/>
                </a:ext>
              </a:extLst>
            </p:cNvPr>
            <p:cNvSpPr/>
            <p:nvPr/>
          </p:nvSpPr>
          <p:spPr>
            <a:xfrm flipH="1">
              <a:off x="6404493" y="1283516"/>
              <a:ext cx="1294367" cy="2528643"/>
            </a:xfrm>
            <a:custGeom>
              <a:avLst/>
              <a:gdLst/>
              <a:ahLst/>
              <a:cxnLst/>
              <a:rect l="l" t="t" r="r" b="b"/>
              <a:pathLst>
                <a:path w="74873" h="146270" extrusionOk="0">
                  <a:moveTo>
                    <a:pt x="7851" y="0"/>
                  </a:moveTo>
                  <a:cubicBezTo>
                    <a:pt x="3508" y="0"/>
                    <a:pt x="0" y="3507"/>
                    <a:pt x="0" y="7851"/>
                  </a:cubicBezTo>
                  <a:lnTo>
                    <a:pt x="0" y="138418"/>
                  </a:lnTo>
                  <a:cubicBezTo>
                    <a:pt x="0" y="142762"/>
                    <a:pt x="3508" y="146269"/>
                    <a:pt x="7851" y="146269"/>
                  </a:cubicBezTo>
                  <a:lnTo>
                    <a:pt x="66990" y="146269"/>
                  </a:lnTo>
                  <a:cubicBezTo>
                    <a:pt x="71366" y="146269"/>
                    <a:pt x="74873" y="142762"/>
                    <a:pt x="74873" y="138418"/>
                  </a:cubicBezTo>
                  <a:lnTo>
                    <a:pt x="74873" y="7851"/>
                  </a:lnTo>
                  <a:cubicBezTo>
                    <a:pt x="74873" y="3507"/>
                    <a:pt x="71366" y="0"/>
                    <a:pt x="66990" y="0"/>
                  </a:cubicBezTo>
                  <a:close/>
                </a:path>
              </a:pathLst>
            </a:custGeom>
            <a:solidFill>
              <a:srgbClr val="8E7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63;p59">
              <a:extLst>
                <a:ext uri="{FF2B5EF4-FFF2-40B4-BE49-F238E27FC236}">
                  <a16:creationId xmlns:a16="http://schemas.microsoft.com/office/drawing/2014/main" id="{357201F8-238D-68B2-3429-7A834C64E614}"/>
                </a:ext>
              </a:extLst>
            </p:cNvPr>
            <p:cNvSpPr/>
            <p:nvPr/>
          </p:nvSpPr>
          <p:spPr>
            <a:xfrm flipH="1">
              <a:off x="6212034" y="1283516"/>
              <a:ext cx="1331639" cy="2528643"/>
            </a:xfrm>
            <a:custGeom>
              <a:avLst/>
              <a:gdLst/>
              <a:ahLst/>
              <a:cxnLst/>
              <a:rect l="l" t="t" r="r" b="b"/>
              <a:pathLst>
                <a:path w="77029" h="146270" extrusionOk="0">
                  <a:moveTo>
                    <a:pt x="7851" y="0"/>
                  </a:moveTo>
                  <a:cubicBezTo>
                    <a:pt x="3508" y="0"/>
                    <a:pt x="0" y="3507"/>
                    <a:pt x="0" y="7851"/>
                  </a:cubicBezTo>
                  <a:lnTo>
                    <a:pt x="0" y="138418"/>
                  </a:lnTo>
                  <a:cubicBezTo>
                    <a:pt x="0" y="142762"/>
                    <a:pt x="3508" y="146269"/>
                    <a:pt x="7851" y="146269"/>
                  </a:cubicBezTo>
                  <a:lnTo>
                    <a:pt x="69145" y="146269"/>
                  </a:lnTo>
                  <a:cubicBezTo>
                    <a:pt x="73521" y="146269"/>
                    <a:pt x="77028" y="142762"/>
                    <a:pt x="77028" y="138418"/>
                  </a:cubicBezTo>
                  <a:lnTo>
                    <a:pt x="77028" y="7851"/>
                  </a:lnTo>
                  <a:cubicBezTo>
                    <a:pt x="77028" y="3507"/>
                    <a:pt x="73521" y="0"/>
                    <a:pt x="69145" y="0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67;p59">
              <a:extLst>
                <a:ext uri="{FF2B5EF4-FFF2-40B4-BE49-F238E27FC236}">
                  <a16:creationId xmlns:a16="http://schemas.microsoft.com/office/drawing/2014/main" id="{5B7AB333-9EA9-818B-1422-132B58E180B4}"/>
                </a:ext>
              </a:extLst>
            </p:cNvPr>
            <p:cNvSpPr/>
            <p:nvPr/>
          </p:nvSpPr>
          <p:spPr>
            <a:xfrm flipH="1">
              <a:off x="6273825" y="1335015"/>
              <a:ext cx="1223177" cy="2415185"/>
            </a:xfrm>
            <a:custGeom>
              <a:avLst/>
              <a:gdLst/>
              <a:ahLst/>
              <a:cxnLst/>
              <a:rect l="l" t="t" r="r" b="b"/>
              <a:pathLst>
                <a:path w="70755" h="139707" extrusionOk="0">
                  <a:moveTo>
                    <a:pt x="7433" y="1"/>
                  </a:moveTo>
                  <a:cubicBezTo>
                    <a:pt x="3314" y="1"/>
                    <a:pt x="0" y="3315"/>
                    <a:pt x="0" y="7433"/>
                  </a:cubicBezTo>
                  <a:lnTo>
                    <a:pt x="0" y="132274"/>
                  </a:lnTo>
                  <a:cubicBezTo>
                    <a:pt x="0" y="136392"/>
                    <a:pt x="3314" y="139706"/>
                    <a:pt x="7433" y="139706"/>
                  </a:cubicBezTo>
                  <a:lnTo>
                    <a:pt x="63322" y="139706"/>
                  </a:lnTo>
                  <a:cubicBezTo>
                    <a:pt x="67440" y="139706"/>
                    <a:pt x="70754" y="136392"/>
                    <a:pt x="70754" y="132274"/>
                  </a:cubicBezTo>
                  <a:lnTo>
                    <a:pt x="70754" y="7433"/>
                  </a:lnTo>
                  <a:cubicBezTo>
                    <a:pt x="70754" y="3315"/>
                    <a:pt x="67440" y="1"/>
                    <a:pt x="63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1168;p59">
              <a:extLst>
                <a:ext uri="{FF2B5EF4-FFF2-40B4-BE49-F238E27FC236}">
                  <a16:creationId xmlns:a16="http://schemas.microsoft.com/office/drawing/2014/main" id="{8921DBC1-6CEF-8AAA-CC96-98818DBC6F6C}"/>
                </a:ext>
              </a:extLst>
            </p:cNvPr>
            <p:cNvSpPr/>
            <p:nvPr/>
          </p:nvSpPr>
          <p:spPr>
            <a:xfrm flipH="1">
              <a:off x="6552449" y="1310208"/>
              <a:ext cx="619670" cy="92350"/>
            </a:xfrm>
            <a:custGeom>
              <a:avLst/>
              <a:gdLst/>
              <a:ahLst/>
              <a:cxnLst/>
              <a:rect l="l" t="t" r="r" b="b"/>
              <a:pathLst>
                <a:path w="35845" h="5342" extrusionOk="0">
                  <a:moveTo>
                    <a:pt x="1" y="0"/>
                  </a:moveTo>
                  <a:lnTo>
                    <a:pt x="2768" y="3894"/>
                  </a:lnTo>
                  <a:cubicBezTo>
                    <a:pt x="3411" y="4795"/>
                    <a:pt x="4441" y="5342"/>
                    <a:pt x="5567" y="5342"/>
                  </a:cubicBezTo>
                  <a:lnTo>
                    <a:pt x="30632" y="5342"/>
                  </a:lnTo>
                  <a:cubicBezTo>
                    <a:pt x="31790" y="5342"/>
                    <a:pt x="32884" y="4730"/>
                    <a:pt x="33527" y="3733"/>
                  </a:cubicBezTo>
                  <a:lnTo>
                    <a:pt x="35844" y="0"/>
                  </a:ln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69;p59">
              <a:extLst>
                <a:ext uri="{FF2B5EF4-FFF2-40B4-BE49-F238E27FC236}">
                  <a16:creationId xmlns:a16="http://schemas.microsoft.com/office/drawing/2014/main" id="{C4E50A83-FD0E-6B09-3B1C-B1A7DE0F0467}"/>
                </a:ext>
              </a:extLst>
            </p:cNvPr>
            <p:cNvSpPr/>
            <p:nvPr/>
          </p:nvSpPr>
          <p:spPr>
            <a:xfrm flipH="1">
              <a:off x="6576329" y="2781530"/>
              <a:ext cx="608259" cy="107563"/>
            </a:xfrm>
            <a:custGeom>
              <a:avLst/>
              <a:gdLst/>
              <a:ahLst/>
              <a:cxnLst/>
              <a:rect l="l" t="t" r="r" b="b"/>
              <a:pathLst>
                <a:path w="23296" h="4120" extrusionOk="0">
                  <a:moveTo>
                    <a:pt x="11648" y="1"/>
                  </a:moveTo>
                  <a:cubicBezTo>
                    <a:pt x="5213" y="1"/>
                    <a:pt x="1" y="902"/>
                    <a:pt x="1" y="2060"/>
                  </a:cubicBezTo>
                  <a:cubicBezTo>
                    <a:pt x="1" y="3186"/>
                    <a:pt x="5213" y="4119"/>
                    <a:pt x="11648" y="4119"/>
                  </a:cubicBezTo>
                  <a:cubicBezTo>
                    <a:pt x="18084" y="4119"/>
                    <a:pt x="23296" y="3186"/>
                    <a:pt x="23296" y="2060"/>
                  </a:cubicBezTo>
                  <a:cubicBezTo>
                    <a:pt x="23296" y="902"/>
                    <a:pt x="18084" y="1"/>
                    <a:pt x="11648" y="1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70;p59">
              <a:extLst>
                <a:ext uri="{FF2B5EF4-FFF2-40B4-BE49-F238E27FC236}">
                  <a16:creationId xmlns:a16="http://schemas.microsoft.com/office/drawing/2014/main" id="{A73373C1-571D-4B70-7B34-D7E87EDAF26E}"/>
                </a:ext>
              </a:extLst>
            </p:cNvPr>
            <p:cNvSpPr/>
            <p:nvPr/>
          </p:nvSpPr>
          <p:spPr>
            <a:xfrm flipH="1">
              <a:off x="6515129" y="1796075"/>
              <a:ext cx="725420" cy="1055201"/>
            </a:xfrm>
            <a:custGeom>
              <a:avLst/>
              <a:gdLst/>
              <a:ahLst/>
              <a:cxnLst/>
              <a:rect l="l" t="t" r="r" b="b"/>
              <a:pathLst>
                <a:path w="23612" h="34349" extrusionOk="0">
                  <a:moveTo>
                    <a:pt x="13053" y="5891"/>
                  </a:moveTo>
                  <a:cubicBezTo>
                    <a:pt x="15804" y="5891"/>
                    <a:pt x="18437" y="8029"/>
                    <a:pt x="18437" y="11271"/>
                  </a:cubicBezTo>
                  <a:cubicBezTo>
                    <a:pt x="18437" y="14231"/>
                    <a:pt x="16056" y="16612"/>
                    <a:pt x="13096" y="16612"/>
                  </a:cubicBezTo>
                  <a:cubicBezTo>
                    <a:pt x="8302" y="16612"/>
                    <a:pt x="5921" y="10853"/>
                    <a:pt x="9300" y="7474"/>
                  </a:cubicBezTo>
                  <a:cubicBezTo>
                    <a:pt x="10393" y="6381"/>
                    <a:pt x="11737" y="5891"/>
                    <a:pt x="13053" y="5891"/>
                  </a:cubicBezTo>
                  <a:close/>
                  <a:moveTo>
                    <a:pt x="12672" y="1"/>
                  </a:moveTo>
                  <a:cubicBezTo>
                    <a:pt x="12039" y="1"/>
                    <a:pt x="11396" y="56"/>
                    <a:pt x="10748" y="171"/>
                  </a:cubicBezTo>
                  <a:cubicBezTo>
                    <a:pt x="3991" y="1361"/>
                    <a:pt x="1" y="8375"/>
                    <a:pt x="2414" y="14778"/>
                  </a:cubicBezTo>
                  <a:lnTo>
                    <a:pt x="2511" y="15004"/>
                  </a:lnTo>
                  <a:cubicBezTo>
                    <a:pt x="2607" y="15325"/>
                    <a:pt x="2768" y="15615"/>
                    <a:pt x="2929" y="15937"/>
                  </a:cubicBezTo>
                  <a:lnTo>
                    <a:pt x="11134" y="33408"/>
                  </a:lnTo>
                  <a:cubicBezTo>
                    <a:pt x="11439" y="34035"/>
                    <a:pt x="12051" y="34349"/>
                    <a:pt x="12658" y="34349"/>
                  </a:cubicBezTo>
                  <a:cubicBezTo>
                    <a:pt x="13265" y="34349"/>
                    <a:pt x="13869" y="34035"/>
                    <a:pt x="14158" y="33408"/>
                  </a:cubicBezTo>
                  <a:lnTo>
                    <a:pt x="22395" y="15872"/>
                  </a:lnTo>
                  <a:cubicBezTo>
                    <a:pt x="22524" y="15583"/>
                    <a:pt x="22685" y="15325"/>
                    <a:pt x="22813" y="15004"/>
                  </a:cubicBezTo>
                  <a:lnTo>
                    <a:pt x="22910" y="14778"/>
                  </a:lnTo>
                  <a:lnTo>
                    <a:pt x="22878" y="14778"/>
                  </a:lnTo>
                  <a:cubicBezTo>
                    <a:pt x="23328" y="13588"/>
                    <a:pt x="23553" y="12301"/>
                    <a:pt x="23553" y="11046"/>
                  </a:cubicBezTo>
                  <a:cubicBezTo>
                    <a:pt x="23611" y="4853"/>
                    <a:pt x="18600" y="1"/>
                    <a:pt x="12672" y="1"/>
                  </a:cubicBez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80;p59">
              <a:extLst>
                <a:ext uri="{FF2B5EF4-FFF2-40B4-BE49-F238E27FC236}">
                  <a16:creationId xmlns:a16="http://schemas.microsoft.com/office/drawing/2014/main" id="{E4FB75F2-09DE-B6C5-C9FE-9DB9278149F4}"/>
                </a:ext>
              </a:extLst>
            </p:cNvPr>
            <p:cNvSpPr/>
            <p:nvPr/>
          </p:nvSpPr>
          <p:spPr>
            <a:xfrm flipH="1">
              <a:off x="5795177" y="3706483"/>
              <a:ext cx="267005" cy="94580"/>
            </a:xfrm>
            <a:custGeom>
              <a:avLst/>
              <a:gdLst/>
              <a:ahLst/>
              <a:cxnLst/>
              <a:rect l="l" t="t" r="r" b="b"/>
              <a:pathLst>
                <a:path w="15445" h="5471" extrusionOk="0">
                  <a:moveTo>
                    <a:pt x="1" y="1"/>
                  </a:moveTo>
                  <a:lnTo>
                    <a:pt x="1" y="5470"/>
                  </a:lnTo>
                  <a:lnTo>
                    <a:pt x="15445" y="5470"/>
                  </a:lnTo>
                  <a:lnTo>
                    <a:pt x="154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187;p59">
              <a:extLst>
                <a:ext uri="{FF2B5EF4-FFF2-40B4-BE49-F238E27FC236}">
                  <a16:creationId xmlns:a16="http://schemas.microsoft.com/office/drawing/2014/main" id="{836B2D65-CC67-8F62-54F4-2164A4CE5B75}"/>
                </a:ext>
              </a:extLst>
            </p:cNvPr>
            <p:cNvSpPr/>
            <p:nvPr/>
          </p:nvSpPr>
          <p:spPr>
            <a:xfrm flipH="1">
              <a:off x="5511496" y="3451185"/>
              <a:ext cx="194709" cy="136848"/>
            </a:xfrm>
            <a:custGeom>
              <a:avLst/>
              <a:gdLst/>
              <a:ahLst/>
              <a:cxnLst/>
              <a:rect l="l" t="t" r="r" b="b"/>
              <a:pathLst>
                <a:path w="11263" h="7916" extrusionOk="0">
                  <a:moveTo>
                    <a:pt x="2478" y="0"/>
                  </a:moveTo>
                  <a:cubicBezTo>
                    <a:pt x="1449" y="0"/>
                    <a:pt x="548" y="772"/>
                    <a:pt x="483" y="1834"/>
                  </a:cubicBezTo>
                  <a:lnTo>
                    <a:pt x="130" y="5727"/>
                  </a:lnTo>
                  <a:cubicBezTo>
                    <a:pt x="1" y="6886"/>
                    <a:pt x="934" y="7915"/>
                    <a:pt x="2124" y="7915"/>
                  </a:cubicBezTo>
                  <a:lnTo>
                    <a:pt x="11262" y="7915"/>
                  </a:lnTo>
                  <a:cubicBezTo>
                    <a:pt x="10715" y="2606"/>
                    <a:pt x="8334" y="0"/>
                    <a:pt x="83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194;p59">
              <a:extLst>
                <a:ext uri="{FF2B5EF4-FFF2-40B4-BE49-F238E27FC236}">
                  <a16:creationId xmlns:a16="http://schemas.microsoft.com/office/drawing/2014/main" id="{ED5DF062-2EAE-FEA0-8E3D-893BF9116BB5}"/>
                </a:ext>
              </a:extLst>
            </p:cNvPr>
            <p:cNvSpPr/>
            <p:nvPr/>
          </p:nvSpPr>
          <p:spPr>
            <a:xfrm flipH="1">
              <a:off x="4745029" y="1723551"/>
              <a:ext cx="501735" cy="386047"/>
            </a:xfrm>
            <a:custGeom>
              <a:avLst/>
              <a:gdLst/>
              <a:ahLst/>
              <a:cxnLst/>
              <a:rect l="l" t="t" r="r" b="b"/>
              <a:pathLst>
                <a:path w="29023" h="22331" extrusionOk="0">
                  <a:moveTo>
                    <a:pt x="17215" y="0"/>
                  </a:moveTo>
                  <a:lnTo>
                    <a:pt x="7594" y="1127"/>
                  </a:lnTo>
                  <a:cubicBezTo>
                    <a:pt x="7594" y="1127"/>
                    <a:pt x="1" y="13321"/>
                    <a:pt x="4344" y="22041"/>
                  </a:cubicBezTo>
                  <a:lnTo>
                    <a:pt x="26159" y="22330"/>
                  </a:lnTo>
                  <a:cubicBezTo>
                    <a:pt x="26159" y="22330"/>
                    <a:pt x="29023" y="11744"/>
                    <a:pt x="172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195;p59">
              <a:extLst>
                <a:ext uri="{FF2B5EF4-FFF2-40B4-BE49-F238E27FC236}">
                  <a16:creationId xmlns:a16="http://schemas.microsoft.com/office/drawing/2014/main" id="{41BF3E71-7C0E-3B95-531D-C8068C0FD8A4}"/>
                </a:ext>
              </a:extLst>
            </p:cNvPr>
            <p:cNvSpPr/>
            <p:nvPr/>
          </p:nvSpPr>
          <p:spPr>
            <a:xfrm flipH="1">
              <a:off x="5137715" y="1613172"/>
              <a:ext cx="91157" cy="209957"/>
            </a:xfrm>
            <a:custGeom>
              <a:avLst/>
              <a:gdLst/>
              <a:ahLst/>
              <a:cxnLst/>
              <a:rect l="l" t="t" r="r" b="b"/>
              <a:pathLst>
                <a:path w="5273" h="12145" extrusionOk="0">
                  <a:moveTo>
                    <a:pt x="4487" y="0"/>
                  </a:moveTo>
                  <a:cubicBezTo>
                    <a:pt x="3356" y="0"/>
                    <a:pt x="1" y="356"/>
                    <a:pt x="27" y="4584"/>
                  </a:cubicBezTo>
                  <a:cubicBezTo>
                    <a:pt x="60" y="9410"/>
                    <a:pt x="5272" y="12145"/>
                    <a:pt x="5272" y="12145"/>
                  </a:cubicBezTo>
                  <a:lnTo>
                    <a:pt x="4854" y="15"/>
                  </a:lnTo>
                  <a:cubicBezTo>
                    <a:pt x="4854" y="15"/>
                    <a:pt x="4716" y="0"/>
                    <a:pt x="44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196;p59">
              <a:extLst>
                <a:ext uri="{FF2B5EF4-FFF2-40B4-BE49-F238E27FC236}">
                  <a16:creationId xmlns:a16="http://schemas.microsoft.com/office/drawing/2014/main" id="{C224CC80-AC68-2128-FFFD-87CE15AC2EF4}"/>
                </a:ext>
              </a:extLst>
            </p:cNvPr>
            <p:cNvSpPr/>
            <p:nvPr/>
          </p:nvSpPr>
          <p:spPr>
            <a:xfrm flipH="1">
              <a:off x="4914119" y="1574691"/>
              <a:ext cx="302600" cy="292747"/>
            </a:xfrm>
            <a:custGeom>
              <a:avLst/>
              <a:gdLst/>
              <a:ahLst/>
              <a:cxnLst/>
              <a:rect l="l" t="t" r="r" b="b"/>
              <a:pathLst>
                <a:path w="17504" h="16934" extrusionOk="0">
                  <a:moveTo>
                    <a:pt x="8738" y="0"/>
                  </a:moveTo>
                  <a:cubicBezTo>
                    <a:pt x="4329" y="0"/>
                    <a:pt x="630" y="3405"/>
                    <a:pt x="322" y="7871"/>
                  </a:cubicBezTo>
                  <a:cubicBezTo>
                    <a:pt x="0" y="12537"/>
                    <a:pt x="3507" y="16591"/>
                    <a:pt x="8173" y="16913"/>
                  </a:cubicBezTo>
                  <a:cubicBezTo>
                    <a:pt x="8372" y="16926"/>
                    <a:pt x="8570" y="16933"/>
                    <a:pt x="8766" y="16933"/>
                  </a:cubicBezTo>
                  <a:cubicBezTo>
                    <a:pt x="13175" y="16933"/>
                    <a:pt x="16874" y="13528"/>
                    <a:pt x="17182" y="9062"/>
                  </a:cubicBezTo>
                  <a:cubicBezTo>
                    <a:pt x="17504" y="4397"/>
                    <a:pt x="13996" y="342"/>
                    <a:pt x="9331" y="21"/>
                  </a:cubicBezTo>
                  <a:cubicBezTo>
                    <a:pt x="9132" y="7"/>
                    <a:pt x="8934" y="0"/>
                    <a:pt x="87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197;p59">
              <a:extLst>
                <a:ext uri="{FF2B5EF4-FFF2-40B4-BE49-F238E27FC236}">
                  <a16:creationId xmlns:a16="http://schemas.microsoft.com/office/drawing/2014/main" id="{D1AB81A9-AA99-2943-DBFC-E14AB0F00466}"/>
                </a:ext>
              </a:extLst>
            </p:cNvPr>
            <p:cNvSpPr/>
            <p:nvPr/>
          </p:nvSpPr>
          <p:spPr>
            <a:xfrm flipH="1">
              <a:off x="5141138" y="1760148"/>
              <a:ext cx="90604" cy="77552"/>
            </a:xfrm>
            <a:custGeom>
              <a:avLst/>
              <a:gdLst/>
              <a:ahLst/>
              <a:cxnLst/>
              <a:rect l="l" t="t" r="r" b="b"/>
              <a:pathLst>
                <a:path w="5241" h="4486" extrusionOk="0">
                  <a:moveTo>
                    <a:pt x="2618" y="0"/>
                  </a:moveTo>
                  <a:cubicBezTo>
                    <a:pt x="2394" y="0"/>
                    <a:pt x="2155" y="61"/>
                    <a:pt x="1899" y="200"/>
                  </a:cubicBezTo>
                  <a:cubicBezTo>
                    <a:pt x="0" y="1230"/>
                    <a:pt x="2092" y="4319"/>
                    <a:pt x="4119" y="4479"/>
                  </a:cubicBezTo>
                  <a:cubicBezTo>
                    <a:pt x="4158" y="4484"/>
                    <a:pt x="4197" y="4486"/>
                    <a:pt x="4236" y="4486"/>
                  </a:cubicBezTo>
                  <a:cubicBezTo>
                    <a:pt x="4794" y="4486"/>
                    <a:pt x="5241" y="4062"/>
                    <a:pt x="5181" y="3611"/>
                  </a:cubicBezTo>
                  <a:cubicBezTo>
                    <a:pt x="5052" y="2838"/>
                    <a:pt x="4795" y="2098"/>
                    <a:pt x="4408" y="1423"/>
                  </a:cubicBezTo>
                  <a:cubicBezTo>
                    <a:pt x="3961" y="702"/>
                    <a:pt x="3379" y="0"/>
                    <a:pt x="2618" y="0"/>
                  </a:cubicBezTo>
                  <a:close/>
                </a:path>
              </a:pathLst>
            </a:custGeom>
            <a:solidFill>
              <a:srgbClr val="995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198;p59">
              <a:extLst>
                <a:ext uri="{FF2B5EF4-FFF2-40B4-BE49-F238E27FC236}">
                  <a16:creationId xmlns:a16="http://schemas.microsoft.com/office/drawing/2014/main" id="{E091ABB5-EAFF-946E-AA28-5E66B65B516F}"/>
                </a:ext>
              </a:extLst>
            </p:cNvPr>
            <p:cNvSpPr/>
            <p:nvPr/>
          </p:nvSpPr>
          <p:spPr>
            <a:xfrm flipH="1">
              <a:off x="4998674" y="1837578"/>
              <a:ext cx="118489" cy="216941"/>
            </a:xfrm>
            <a:custGeom>
              <a:avLst/>
              <a:gdLst/>
              <a:ahLst/>
              <a:cxnLst/>
              <a:rect l="l" t="t" r="r" b="b"/>
              <a:pathLst>
                <a:path w="6854" h="12549" extrusionOk="0">
                  <a:moveTo>
                    <a:pt x="4891" y="0"/>
                  </a:moveTo>
                  <a:lnTo>
                    <a:pt x="1" y="1448"/>
                  </a:lnTo>
                  <a:lnTo>
                    <a:pt x="226" y="12549"/>
                  </a:lnTo>
                  <a:lnTo>
                    <a:pt x="6854" y="12549"/>
                  </a:lnTo>
                  <a:lnTo>
                    <a:pt x="4891" y="0"/>
                  </a:lnTo>
                  <a:close/>
                </a:path>
              </a:pathLst>
            </a:custGeom>
            <a:solidFill>
              <a:srgbClr val="B07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199;p59">
              <a:extLst>
                <a:ext uri="{FF2B5EF4-FFF2-40B4-BE49-F238E27FC236}">
                  <a16:creationId xmlns:a16="http://schemas.microsoft.com/office/drawing/2014/main" id="{C8697CB8-6F60-4706-11EB-DCDB79942DE9}"/>
                </a:ext>
              </a:extLst>
            </p:cNvPr>
            <p:cNvSpPr/>
            <p:nvPr/>
          </p:nvSpPr>
          <p:spPr>
            <a:xfrm flipH="1">
              <a:off x="5028149" y="1885411"/>
              <a:ext cx="88460" cy="82894"/>
            </a:xfrm>
            <a:custGeom>
              <a:avLst/>
              <a:gdLst/>
              <a:ahLst/>
              <a:cxnLst/>
              <a:rect l="l" t="t" r="r" b="b"/>
              <a:pathLst>
                <a:path w="5117" h="4795" extrusionOk="0">
                  <a:moveTo>
                    <a:pt x="5117" y="1"/>
                  </a:moveTo>
                  <a:lnTo>
                    <a:pt x="1" y="869"/>
                  </a:lnTo>
                  <a:lnTo>
                    <a:pt x="65" y="4795"/>
                  </a:lnTo>
                  <a:lnTo>
                    <a:pt x="5117" y="1"/>
                  </a:lnTo>
                  <a:close/>
                </a:path>
              </a:pathLst>
            </a:custGeom>
            <a:solidFill>
              <a:srgbClr val="995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00;p59">
              <a:extLst>
                <a:ext uri="{FF2B5EF4-FFF2-40B4-BE49-F238E27FC236}">
                  <a16:creationId xmlns:a16="http://schemas.microsoft.com/office/drawing/2014/main" id="{6240EB22-765D-CD9A-4F32-86DA37C1546F}"/>
                </a:ext>
              </a:extLst>
            </p:cNvPr>
            <p:cNvSpPr/>
            <p:nvPr/>
          </p:nvSpPr>
          <p:spPr>
            <a:xfrm flipH="1">
              <a:off x="4962334" y="1638913"/>
              <a:ext cx="242717" cy="277637"/>
            </a:xfrm>
            <a:custGeom>
              <a:avLst/>
              <a:gdLst/>
              <a:ahLst/>
              <a:cxnLst/>
              <a:rect l="l" t="t" r="r" b="b"/>
              <a:pathLst>
                <a:path w="14040" h="16060" extrusionOk="0">
                  <a:moveTo>
                    <a:pt x="6139" y="0"/>
                  </a:moveTo>
                  <a:cubicBezTo>
                    <a:pt x="5775" y="0"/>
                    <a:pt x="5391" y="12"/>
                    <a:pt x="4988" y="38"/>
                  </a:cubicBezTo>
                  <a:cubicBezTo>
                    <a:pt x="4988" y="38"/>
                    <a:pt x="1" y="682"/>
                    <a:pt x="451" y="5443"/>
                  </a:cubicBezTo>
                  <a:cubicBezTo>
                    <a:pt x="1030" y="11267"/>
                    <a:pt x="1513" y="14774"/>
                    <a:pt x="4956" y="15836"/>
                  </a:cubicBezTo>
                  <a:cubicBezTo>
                    <a:pt x="5440" y="15987"/>
                    <a:pt x="5936" y="16060"/>
                    <a:pt x="6432" y="16060"/>
                  </a:cubicBezTo>
                  <a:cubicBezTo>
                    <a:pt x="8376" y="16060"/>
                    <a:pt x="10321" y="14933"/>
                    <a:pt x="11552" y="12908"/>
                  </a:cubicBezTo>
                  <a:cubicBezTo>
                    <a:pt x="12131" y="11911"/>
                    <a:pt x="12099" y="9337"/>
                    <a:pt x="12163" y="8178"/>
                  </a:cubicBezTo>
                  <a:lnTo>
                    <a:pt x="13128" y="5733"/>
                  </a:lnTo>
                  <a:cubicBezTo>
                    <a:pt x="13128" y="5733"/>
                    <a:pt x="14040" y="0"/>
                    <a:pt x="6139" y="0"/>
                  </a:cubicBezTo>
                  <a:close/>
                </a:path>
              </a:pathLst>
            </a:custGeom>
            <a:solidFill>
              <a:srgbClr val="B07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01;p59">
              <a:extLst>
                <a:ext uri="{FF2B5EF4-FFF2-40B4-BE49-F238E27FC236}">
                  <a16:creationId xmlns:a16="http://schemas.microsoft.com/office/drawing/2014/main" id="{F898EC96-4F4C-2BA8-70CF-D6811E1D3DAF}"/>
                </a:ext>
              </a:extLst>
            </p:cNvPr>
            <p:cNvSpPr/>
            <p:nvPr/>
          </p:nvSpPr>
          <p:spPr>
            <a:xfrm flipH="1">
              <a:off x="4944721" y="1711865"/>
              <a:ext cx="55078" cy="87907"/>
            </a:xfrm>
            <a:custGeom>
              <a:avLst/>
              <a:gdLst/>
              <a:ahLst/>
              <a:cxnLst/>
              <a:rect l="l" t="t" r="r" b="b"/>
              <a:pathLst>
                <a:path w="3186" h="5085" extrusionOk="0">
                  <a:moveTo>
                    <a:pt x="65" y="1"/>
                  </a:moveTo>
                  <a:lnTo>
                    <a:pt x="1" y="5085"/>
                  </a:lnTo>
                  <a:lnTo>
                    <a:pt x="3186" y="709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202;p59">
              <a:extLst>
                <a:ext uri="{FF2B5EF4-FFF2-40B4-BE49-F238E27FC236}">
                  <a16:creationId xmlns:a16="http://schemas.microsoft.com/office/drawing/2014/main" id="{FA03A66B-21A4-F4D1-9BFF-F526E61091FD}"/>
                </a:ext>
              </a:extLst>
            </p:cNvPr>
            <p:cNvSpPr/>
            <p:nvPr/>
          </p:nvSpPr>
          <p:spPr>
            <a:xfrm flipH="1">
              <a:off x="4919119" y="1759128"/>
              <a:ext cx="88356" cy="78710"/>
            </a:xfrm>
            <a:custGeom>
              <a:avLst/>
              <a:gdLst/>
              <a:ahLst/>
              <a:cxnLst/>
              <a:rect l="l" t="t" r="r" b="b"/>
              <a:pathLst>
                <a:path w="5111" h="4553" extrusionOk="0">
                  <a:moveTo>
                    <a:pt x="2497" y="0"/>
                  </a:moveTo>
                  <a:cubicBezTo>
                    <a:pt x="1715" y="0"/>
                    <a:pt x="1143" y="747"/>
                    <a:pt x="734" y="1514"/>
                  </a:cubicBezTo>
                  <a:cubicBezTo>
                    <a:pt x="380" y="2190"/>
                    <a:pt x="155" y="2930"/>
                    <a:pt x="58" y="3734"/>
                  </a:cubicBezTo>
                  <a:cubicBezTo>
                    <a:pt x="0" y="4169"/>
                    <a:pt x="440" y="4552"/>
                    <a:pt x="952" y="4552"/>
                  </a:cubicBezTo>
                  <a:cubicBezTo>
                    <a:pt x="1007" y="4552"/>
                    <a:pt x="1064" y="4548"/>
                    <a:pt x="1120" y="4538"/>
                  </a:cubicBezTo>
                  <a:cubicBezTo>
                    <a:pt x="3147" y="4281"/>
                    <a:pt x="5110" y="1096"/>
                    <a:pt x="3147" y="163"/>
                  </a:cubicBezTo>
                  <a:cubicBezTo>
                    <a:pt x="2916" y="50"/>
                    <a:pt x="2700" y="0"/>
                    <a:pt x="2497" y="0"/>
                  </a:cubicBezTo>
                  <a:close/>
                </a:path>
              </a:pathLst>
            </a:custGeom>
            <a:solidFill>
              <a:srgbClr val="B07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03;p59">
              <a:extLst>
                <a:ext uri="{FF2B5EF4-FFF2-40B4-BE49-F238E27FC236}">
                  <a16:creationId xmlns:a16="http://schemas.microsoft.com/office/drawing/2014/main" id="{392098F1-5544-8F02-918F-D75F346C7FCF}"/>
                </a:ext>
              </a:extLst>
            </p:cNvPr>
            <p:cNvSpPr/>
            <p:nvPr/>
          </p:nvSpPr>
          <p:spPr>
            <a:xfrm flipH="1">
              <a:off x="4958068" y="1788638"/>
              <a:ext cx="29492" cy="21143"/>
            </a:xfrm>
            <a:custGeom>
              <a:avLst/>
              <a:gdLst/>
              <a:ahLst/>
              <a:cxnLst/>
              <a:rect l="l" t="t" r="r" b="b"/>
              <a:pathLst>
                <a:path w="1706" h="1223" fill="none" extrusionOk="0">
                  <a:moveTo>
                    <a:pt x="1706" y="0"/>
                  </a:moveTo>
                  <a:cubicBezTo>
                    <a:pt x="805" y="0"/>
                    <a:pt x="0" y="1223"/>
                    <a:pt x="0" y="1223"/>
                  </a:cubicBezTo>
                </a:path>
              </a:pathLst>
            </a:custGeom>
            <a:noFill/>
            <a:ln w="40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204;p59">
              <a:extLst>
                <a:ext uri="{FF2B5EF4-FFF2-40B4-BE49-F238E27FC236}">
                  <a16:creationId xmlns:a16="http://schemas.microsoft.com/office/drawing/2014/main" id="{3EAE2DA1-FB53-67A6-F3C3-9466F0D9CF55}"/>
                </a:ext>
              </a:extLst>
            </p:cNvPr>
            <p:cNvSpPr/>
            <p:nvPr/>
          </p:nvSpPr>
          <p:spPr>
            <a:xfrm flipH="1">
              <a:off x="4910229" y="1604909"/>
              <a:ext cx="279245" cy="128014"/>
            </a:xfrm>
            <a:custGeom>
              <a:avLst/>
              <a:gdLst/>
              <a:ahLst/>
              <a:cxnLst/>
              <a:rect l="l" t="t" r="r" b="b"/>
              <a:pathLst>
                <a:path w="16153" h="7405" extrusionOk="0">
                  <a:moveTo>
                    <a:pt x="6198" y="0"/>
                  </a:moveTo>
                  <a:cubicBezTo>
                    <a:pt x="3781" y="0"/>
                    <a:pt x="1419" y="596"/>
                    <a:pt x="1" y="1297"/>
                  </a:cubicBezTo>
                  <a:cubicBezTo>
                    <a:pt x="1" y="1297"/>
                    <a:pt x="1284" y="7405"/>
                    <a:pt x="9648" y="7405"/>
                  </a:cubicBezTo>
                  <a:cubicBezTo>
                    <a:pt x="10650" y="7405"/>
                    <a:pt x="11753" y="7317"/>
                    <a:pt x="12967" y="7121"/>
                  </a:cubicBezTo>
                  <a:cubicBezTo>
                    <a:pt x="12967" y="7121"/>
                    <a:pt x="16153" y="6413"/>
                    <a:pt x="13032" y="2616"/>
                  </a:cubicBezTo>
                  <a:cubicBezTo>
                    <a:pt x="11406" y="675"/>
                    <a:pt x="8771" y="0"/>
                    <a:pt x="61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05;p59">
              <a:extLst>
                <a:ext uri="{FF2B5EF4-FFF2-40B4-BE49-F238E27FC236}">
                  <a16:creationId xmlns:a16="http://schemas.microsoft.com/office/drawing/2014/main" id="{646D1BF0-172B-EAF5-2F58-E497E7587445}"/>
                </a:ext>
              </a:extLst>
            </p:cNvPr>
            <p:cNvSpPr/>
            <p:nvPr/>
          </p:nvSpPr>
          <p:spPr>
            <a:xfrm flipH="1">
              <a:off x="5134380" y="1806979"/>
              <a:ext cx="14487" cy="29510"/>
            </a:xfrm>
            <a:custGeom>
              <a:avLst/>
              <a:gdLst/>
              <a:ahLst/>
              <a:cxnLst/>
              <a:rect l="l" t="t" r="r" b="b"/>
              <a:pathLst>
                <a:path w="838" h="1707" fill="none" extrusionOk="0">
                  <a:moveTo>
                    <a:pt x="451" y="1"/>
                  </a:moveTo>
                  <a:lnTo>
                    <a:pt x="1" y="1320"/>
                  </a:lnTo>
                  <a:lnTo>
                    <a:pt x="837" y="1706"/>
                  </a:lnTo>
                </a:path>
              </a:pathLst>
            </a:custGeom>
            <a:noFill/>
            <a:ln w="40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06;p59">
              <a:extLst>
                <a:ext uri="{FF2B5EF4-FFF2-40B4-BE49-F238E27FC236}">
                  <a16:creationId xmlns:a16="http://schemas.microsoft.com/office/drawing/2014/main" id="{E43E2298-3A67-9B48-F610-AAC82F546F4D}"/>
                </a:ext>
              </a:extLst>
            </p:cNvPr>
            <p:cNvSpPr/>
            <p:nvPr/>
          </p:nvSpPr>
          <p:spPr>
            <a:xfrm flipH="1">
              <a:off x="5079320" y="1780824"/>
              <a:ext cx="23234" cy="19552"/>
            </a:xfrm>
            <a:custGeom>
              <a:avLst/>
              <a:gdLst/>
              <a:ahLst/>
              <a:cxnLst/>
              <a:rect l="l" t="t" r="r" b="b"/>
              <a:pathLst>
                <a:path w="1344" h="1131" extrusionOk="0">
                  <a:moveTo>
                    <a:pt x="727" y="0"/>
                  </a:moveTo>
                  <a:cubicBezTo>
                    <a:pt x="237" y="0"/>
                    <a:pt x="1" y="621"/>
                    <a:pt x="346" y="967"/>
                  </a:cubicBezTo>
                  <a:cubicBezTo>
                    <a:pt x="459" y="1080"/>
                    <a:pt x="601" y="1130"/>
                    <a:pt x="743" y="1130"/>
                  </a:cubicBezTo>
                  <a:cubicBezTo>
                    <a:pt x="1045" y="1130"/>
                    <a:pt x="1344" y="899"/>
                    <a:pt x="1344" y="549"/>
                  </a:cubicBezTo>
                  <a:cubicBezTo>
                    <a:pt x="1344" y="259"/>
                    <a:pt x="1086" y="2"/>
                    <a:pt x="764" y="2"/>
                  </a:cubicBezTo>
                  <a:cubicBezTo>
                    <a:pt x="752" y="1"/>
                    <a:pt x="740" y="0"/>
                    <a:pt x="7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07;p59">
              <a:extLst>
                <a:ext uri="{FF2B5EF4-FFF2-40B4-BE49-F238E27FC236}">
                  <a16:creationId xmlns:a16="http://schemas.microsoft.com/office/drawing/2014/main" id="{A5FF4904-2E97-3E1A-7501-D8B15F2B5508}"/>
                </a:ext>
              </a:extLst>
            </p:cNvPr>
            <p:cNvSpPr/>
            <p:nvPr/>
          </p:nvSpPr>
          <p:spPr>
            <a:xfrm flipH="1">
              <a:off x="5158858" y="1779735"/>
              <a:ext cx="21160" cy="18446"/>
            </a:xfrm>
            <a:custGeom>
              <a:avLst/>
              <a:gdLst/>
              <a:ahLst/>
              <a:cxnLst/>
              <a:rect l="l" t="t" r="r" b="b"/>
              <a:pathLst>
                <a:path w="1224" h="1067" extrusionOk="0">
                  <a:moveTo>
                    <a:pt x="709" y="0"/>
                  </a:moveTo>
                  <a:cubicBezTo>
                    <a:pt x="226" y="0"/>
                    <a:pt x="1" y="579"/>
                    <a:pt x="323" y="901"/>
                  </a:cubicBezTo>
                  <a:cubicBezTo>
                    <a:pt x="427" y="1016"/>
                    <a:pt x="559" y="1067"/>
                    <a:pt x="690" y="1067"/>
                  </a:cubicBezTo>
                  <a:cubicBezTo>
                    <a:pt x="960" y="1067"/>
                    <a:pt x="1223" y="851"/>
                    <a:pt x="1223" y="547"/>
                  </a:cubicBezTo>
                  <a:cubicBezTo>
                    <a:pt x="1223" y="225"/>
                    <a:pt x="998" y="0"/>
                    <a:pt x="7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208;p59">
              <a:extLst>
                <a:ext uri="{FF2B5EF4-FFF2-40B4-BE49-F238E27FC236}">
                  <a16:creationId xmlns:a16="http://schemas.microsoft.com/office/drawing/2014/main" id="{6E42633A-680A-5536-9270-7DA5EB579F00}"/>
                </a:ext>
              </a:extLst>
            </p:cNvPr>
            <p:cNvSpPr/>
            <p:nvPr/>
          </p:nvSpPr>
          <p:spPr>
            <a:xfrm flipH="1">
              <a:off x="5147172" y="1717224"/>
              <a:ext cx="46192" cy="31584"/>
            </a:xfrm>
            <a:custGeom>
              <a:avLst/>
              <a:gdLst/>
              <a:ahLst/>
              <a:cxnLst/>
              <a:rect l="l" t="t" r="r" b="b"/>
              <a:pathLst>
                <a:path w="2672" h="1827" extrusionOk="0">
                  <a:moveTo>
                    <a:pt x="1770" y="0"/>
                  </a:moveTo>
                  <a:cubicBezTo>
                    <a:pt x="1666" y="0"/>
                    <a:pt x="1549" y="14"/>
                    <a:pt x="1416" y="45"/>
                  </a:cubicBezTo>
                  <a:cubicBezTo>
                    <a:pt x="837" y="173"/>
                    <a:pt x="354" y="527"/>
                    <a:pt x="97" y="1042"/>
                  </a:cubicBezTo>
                  <a:cubicBezTo>
                    <a:pt x="1" y="1235"/>
                    <a:pt x="1" y="1428"/>
                    <a:pt x="97" y="1621"/>
                  </a:cubicBezTo>
                  <a:cubicBezTo>
                    <a:pt x="164" y="1755"/>
                    <a:pt x="292" y="1827"/>
                    <a:pt x="428" y="1827"/>
                  </a:cubicBezTo>
                  <a:cubicBezTo>
                    <a:pt x="489" y="1827"/>
                    <a:pt x="552" y="1812"/>
                    <a:pt x="612" y="1782"/>
                  </a:cubicBezTo>
                  <a:cubicBezTo>
                    <a:pt x="1062" y="1621"/>
                    <a:pt x="1481" y="1493"/>
                    <a:pt x="1963" y="1428"/>
                  </a:cubicBezTo>
                  <a:cubicBezTo>
                    <a:pt x="2382" y="1364"/>
                    <a:pt x="2671" y="946"/>
                    <a:pt x="2542" y="527"/>
                  </a:cubicBezTo>
                  <a:cubicBezTo>
                    <a:pt x="2542" y="527"/>
                    <a:pt x="2423" y="0"/>
                    <a:pt x="17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09;p59">
              <a:extLst>
                <a:ext uri="{FF2B5EF4-FFF2-40B4-BE49-F238E27FC236}">
                  <a16:creationId xmlns:a16="http://schemas.microsoft.com/office/drawing/2014/main" id="{241075C7-1850-8FA9-97DA-A879CAB22954}"/>
                </a:ext>
              </a:extLst>
            </p:cNvPr>
            <p:cNvSpPr/>
            <p:nvPr/>
          </p:nvSpPr>
          <p:spPr>
            <a:xfrm flipH="1">
              <a:off x="5042048" y="1717017"/>
              <a:ext cx="68994" cy="36684"/>
            </a:xfrm>
            <a:custGeom>
              <a:avLst/>
              <a:gdLst/>
              <a:ahLst/>
              <a:cxnLst/>
              <a:rect l="l" t="t" r="r" b="b"/>
              <a:pathLst>
                <a:path w="3991" h="2122" extrusionOk="0">
                  <a:moveTo>
                    <a:pt x="1353" y="1"/>
                  </a:moveTo>
                  <a:cubicBezTo>
                    <a:pt x="407" y="1"/>
                    <a:pt x="226" y="572"/>
                    <a:pt x="226" y="572"/>
                  </a:cubicBezTo>
                  <a:cubicBezTo>
                    <a:pt x="226" y="572"/>
                    <a:pt x="1" y="1312"/>
                    <a:pt x="1030" y="1472"/>
                  </a:cubicBezTo>
                  <a:cubicBezTo>
                    <a:pt x="1770" y="1601"/>
                    <a:pt x="2510" y="1794"/>
                    <a:pt x="3186" y="2084"/>
                  </a:cubicBezTo>
                  <a:cubicBezTo>
                    <a:pt x="3253" y="2109"/>
                    <a:pt x="3323" y="2121"/>
                    <a:pt x="3391" y="2121"/>
                  </a:cubicBezTo>
                  <a:cubicBezTo>
                    <a:pt x="3586" y="2121"/>
                    <a:pt x="3775" y="2025"/>
                    <a:pt x="3894" y="1859"/>
                  </a:cubicBezTo>
                  <a:cubicBezTo>
                    <a:pt x="3990" y="1698"/>
                    <a:pt x="3990" y="1472"/>
                    <a:pt x="3894" y="1312"/>
                  </a:cubicBezTo>
                  <a:cubicBezTo>
                    <a:pt x="3315" y="668"/>
                    <a:pt x="2542" y="218"/>
                    <a:pt x="1706" y="25"/>
                  </a:cubicBezTo>
                  <a:cubicBezTo>
                    <a:pt x="1578" y="8"/>
                    <a:pt x="1460" y="1"/>
                    <a:pt x="13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10;p59">
              <a:extLst>
                <a:ext uri="{FF2B5EF4-FFF2-40B4-BE49-F238E27FC236}">
                  <a16:creationId xmlns:a16="http://schemas.microsoft.com/office/drawing/2014/main" id="{E22C1A35-F776-8290-F785-5C4C024C8559}"/>
                </a:ext>
              </a:extLst>
            </p:cNvPr>
            <p:cNvSpPr/>
            <p:nvPr/>
          </p:nvSpPr>
          <p:spPr>
            <a:xfrm flipH="1">
              <a:off x="5087669" y="1840361"/>
              <a:ext cx="54525" cy="21143"/>
            </a:xfrm>
            <a:custGeom>
              <a:avLst/>
              <a:gdLst/>
              <a:ahLst/>
              <a:cxnLst/>
              <a:rect l="l" t="t" r="r" b="b"/>
              <a:pathLst>
                <a:path w="3154" h="1223" extrusionOk="0">
                  <a:moveTo>
                    <a:pt x="3154" y="0"/>
                  </a:moveTo>
                  <a:lnTo>
                    <a:pt x="3154" y="0"/>
                  </a:lnTo>
                  <a:cubicBezTo>
                    <a:pt x="2167" y="631"/>
                    <a:pt x="573" y="677"/>
                    <a:pt x="123" y="677"/>
                  </a:cubicBezTo>
                  <a:cubicBezTo>
                    <a:pt x="45" y="677"/>
                    <a:pt x="1" y="676"/>
                    <a:pt x="1" y="676"/>
                  </a:cubicBezTo>
                  <a:lnTo>
                    <a:pt x="1" y="676"/>
                  </a:lnTo>
                  <a:cubicBezTo>
                    <a:pt x="582" y="1075"/>
                    <a:pt x="1073" y="1222"/>
                    <a:pt x="1482" y="1222"/>
                  </a:cubicBezTo>
                  <a:cubicBezTo>
                    <a:pt x="2658" y="1222"/>
                    <a:pt x="3154" y="0"/>
                    <a:pt x="31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11;p59">
              <a:extLst>
                <a:ext uri="{FF2B5EF4-FFF2-40B4-BE49-F238E27FC236}">
                  <a16:creationId xmlns:a16="http://schemas.microsoft.com/office/drawing/2014/main" id="{8D59E8A6-C9E1-46E2-200C-30F0FB0130E1}"/>
                </a:ext>
              </a:extLst>
            </p:cNvPr>
            <p:cNvSpPr/>
            <p:nvPr/>
          </p:nvSpPr>
          <p:spPr>
            <a:xfrm flipH="1">
              <a:off x="5250081" y="2798177"/>
              <a:ext cx="135741" cy="211443"/>
            </a:xfrm>
            <a:custGeom>
              <a:avLst/>
              <a:gdLst/>
              <a:ahLst/>
              <a:cxnLst/>
              <a:rect l="l" t="t" r="r" b="b"/>
              <a:pathLst>
                <a:path w="7852" h="12231" extrusionOk="0">
                  <a:moveTo>
                    <a:pt x="4763" y="0"/>
                  </a:moveTo>
                  <a:lnTo>
                    <a:pt x="3186" y="901"/>
                  </a:lnTo>
                  <a:cubicBezTo>
                    <a:pt x="2350" y="1384"/>
                    <a:pt x="1642" y="2059"/>
                    <a:pt x="1127" y="2832"/>
                  </a:cubicBezTo>
                  <a:lnTo>
                    <a:pt x="194" y="4247"/>
                  </a:lnTo>
                  <a:cubicBezTo>
                    <a:pt x="1" y="4569"/>
                    <a:pt x="130" y="5020"/>
                    <a:pt x="483" y="5180"/>
                  </a:cubicBezTo>
                  <a:cubicBezTo>
                    <a:pt x="594" y="5225"/>
                    <a:pt x="708" y="5246"/>
                    <a:pt x="820" y="5246"/>
                  </a:cubicBezTo>
                  <a:cubicBezTo>
                    <a:pt x="1033" y="5246"/>
                    <a:pt x="1236" y="5168"/>
                    <a:pt x="1384" y="5020"/>
                  </a:cubicBezTo>
                  <a:lnTo>
                    <a:pt x="2671" y="3765"/>
                  </a:lnTo>
                  <a:lnTo>
                    <a:pt x="741" y="10457"/>
                  </a:lnTo>
                  <a:cubicBezTo>
                    <a:pt x="644" y="10747"/>
                    <a:pt x="837" y="11069"/>
                    <a:pt x="1159" y="11101"/>
                  </a:cubicBezTo>
                  <a:lnTo>
                    <a:pt x="1352" y="11133"/>
                  </a:lnTo>
                  <a:cubicBezTo>
                    <a:pt x="1391" y="11144"/>
                    <a:pt x="1431" y="11149"/>
                    <a:pt x="1469" y="11149"/>
                  </a:cubicBezTo>
                  <a:cubicBezTo>
                    <a:pt x="1652" y="11149"/>
                    <a:pt x="1819" y="11029"/>
                    <a:pt x="1899" y="10843"/>
                  </a:cubicBezTo>
                  <a:lnTo>
                    <a:pt x="3154" y="6918"/>
                  </a:lnTo>
                  <a:lnTo>
                    <a:pt x="2317" y="11616"/>
                  </a:lnTo>
                  <a:cubicBezTo>
                    <a:pt x="2253" y="11905"/>
                    <a:pt x="2446" y="12195"/>
                    <a:pt x="2768" y="12227"/>
                  </a:cubicBezTo>
                  <a:lnTo>
                    <a:pt x="2897" y="12227"/>
                  </a:lnTo>
                  <a:cubicBezTo>
                    <a:pt x="2919" y="12230"/>
                    <a:pt x="2940" y="12231"/>
                    <a:pt x="2962" y="12231"/>
                  </a:cubicBezTo>
                  <a:cubicBezTo>
                    <a:pt x="3191" y="12231"/>
                    <a:pt x="3385" y="12076"/>
                    <a:pt x="3444" y="11841"/>
                  </a:cubicBezTo>
                  <a:lnTo>
                    <a:pt x="4473" y="6982"/>
                  </a:lnTo>
                  <a:lnTo>
                    <a:pt x="4345" y="11069"/>
                  </a:lnTo>
                  <a:cubicBezTo>
                    <a:pt x="4345" y="11357"/>
                    <a:pt x="4577" y="11593"/>
                    <a:pt x="4856" y="11593"/>
                  </a:cubicBezTo>
                  <a:cubicBezTo>
                    <a:pt x="4889" y="11593"/>
                    <a:pt x="4922" y="11590"/>
                    <a:pt x="4956" y="11583"/>
                  </a:cubicBezTo>
                  <a:lnTo>
                    <a:pt x="5020" y="11583"/>
                  </a:lnTo>
                  <a:cubicBezTo>
                    <a:pt x="5213" y="11551"/>
                    <a:pt x="5374" y="11358"/>
                    <a:pt x="5406" y="11165"/>
                  </a:cubicBezTo>
                  <a:lnTo>
                    <a:pt x="5760" y="7079"/>
                  </a:lnTo>
                  <a:lnTo>
                    <a:pt x="5953" y="9524"/>
                  </a:lnTo>
                  <a:cubicBezTo>
                    <a:pt x="5953" y="9804"/>
                    <a:pt x="6195" y="10024"/>
                    <a:pt x="6455" y="10024"/>
                  </a:cubicBezTo>
                  <a:cubicBezTo>
                    <a:pt x="6524" y="10024"/>
                    <a:pt x="6594" y="10008"/>
                    <a:pt x="6661" y="9975"/>
                  </a:cubicBezTo>
                  <a:cubicBezTo>
                    <a:pt x="6822" y="9910"/>
                    <a:pt x="6951" y="9749"/>
                    <a:pt x="6951" y="9588"/>
                  </a:cubicBezTo>
                  <a:lnTo>
                    <a:pt x="7852" y="129"/>
                  </a:lnTo>
                  <a:lnTo>
                    <a:pt x="4763" y="0"/>
                  </a:lnTo>
                  <a:close/>
                </a:path>
              </a:pathLst>
            </a:custGeom>
            <a:solidFill>
              <a:srgbClr val="B07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12;p59">
              <a:extLst>
                <a:ext uri="{FF2B5EF4-FFF2-40B4-BE49-F238E27FC236}">
                  <a16:creationId xmlns:a16="http://schemas.microsoft.com/office/drawing/2014/main" id="{FC85BECE-C397-13E7-2E6A-FB291B06D43F}"/>
                </a:ext>
              </a:extLst>
            </p:cNvPr>
            <p:cNvSpPr/>
            <p:nvPr/>
          </p:nvSpPr>
          <p:spPr>
            <a:xfrm flipH="1">
              <a:off x="5295686" y="2843228"/>
              <a:ext cx="43962" cy="20589"/>
            </a:xfrm>
            <a:custGeom>
              <a:avLst/>
              <a:gdLst/>
              <a:ahLst/>
              <a:cxnLst/>
              <a:rect l="l" t="t" r="r" b="b"/>
              <a:pathLst>
                <a:path w="2543" h="1191" fill="none" extrusionOk="0">
                  <a:moveTo>
                    <a:pt x="0" y="1191"/>
                  </a:moveTo>
                  <a:cubicBezTo>
                    <a:pt x="966" y="1191"/>
                    <a:pt x="1899" y="740"/>
                    <a:pt x="2542" y="0"/>
                  </a:cubicBezTo>
                </a:path>
              </a:pathLst>
            </a:custGeom>
            <a:noFill/>
            <a:ln w="32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213;p59">
              <a:extLst>
                <a:ext uri="{FF2B5EF4-FFF2-40B4-BE49-F238E27FC236}">
                  <a16:creationId xmlns:a16="http://schemas.microsoft.com/office/drawing/2014/main" id="{591AC359-A2AB-7B6B-7090-62B12EA2FA82}"/>
                </a:ext>
              </a:extLst>
            </p:cNvPr>
            <p:cNvSpPr/>
            <p:nvPr/>
          </p:nvSpPr>
          <p:spPr>
            <a:xfrm flipH="1">
              <a:off x="5210027" y="2669128"/>
              <a:ext cx="93474" cy="131281"/>
            </a:xfrm>
            <a:custGeom>
              <a:avLst/>
              <a:gdLst/>
              <a:ahLst/>
              <a:cxnLst/>
              <a:rect l="l" t="t" r="r" b="b"/>
              <a:pathLst>
                <a:path w="5407" h="7594" extrusionOk="0">
                  <a:moveTo>
                    <a:pt x="5406" y="1"/>
                  </a:moveTo>
                  <a:lnTo>
                    <a:pt x="483" y="194"/>
                  </a:lnTo>
                  <a:lnTo>
                    <a:pt x="1" y="7465"/>
                  </a:lnTo>
                  <a:lnTo>
                    <a:pt x="3090" y="7594"/>
                  </a:lnTo>
                  <a:lnTo>
                    <a:pt x="5406" y="1"/>
                  </a:lnTo>
                  <a:close/>
                </a:path>
              </a:pathLst>
            </a:custGeom>
            <a:solidFill>
              <a:srgbClr val="B07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214;p59">
              <a:extLst>
                <a:ext uri="{FF2B5EF4-FFF2-40B4-BE49-F238E27FC236}">
                  <a16:creationId xmlns:a16="http://schemas.microsoft.com/office/drawing/2014/main" id="{7798F4B8-67FA-83C6-BED7-F8AC04784C35}"/>
                </a:ext>
              </a:extLst>
            </p:cNvPr>
            <p:cNvSpPr/>
            <p:nvPr/>
          </p:nvSpPr>
          <p:spPr>
            <a:xfrm flipH="1">
              <a:off x="5159409" y="2057281"/>
              <a:ext cx="180239" cy="706990"/>
            </a:xfrm>
            <a:custGeom>
              <a:avLst/>
              <a:gdLst/>
              <a:ahLst/>
              <a:cxnLst/>
              <a:rect l="l" t="t" r="r" b="b"/>
              <a:pathLst>
                <a:path w="10426" h="40896" extrusionOk="0">
                  <a:moveTo>
                    <a:pt x="5277" y="1"/>
                  </a:moveTo>
                  <a:cubicBezTo>
                    <a:pt x="5277" y="1"/>
                    <a:pt x="2767" y="805"/>
                    <a:pt x="1802" y="9171"/>
                  </a:cubicBezTo>
                  <a:cubicBezTo>
                    <a:pt x="676" y="18984"/>
                    <a:pt x="0" y="40413"/>
                    <a:pt x="0" y="40413"/>
                  </a:cubicBezTo>
                  <a:lnTo>
                    <a:pt x="6564" y="40896"/>
                  </a:lnTo>
                  <a:lnTo>
                    <a:pt x="10425" y="9171"/>
                  </a:lnTo>
                  <a:lnTo>
                    <a:pt x="52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215;p59">
              <a:extLst>
                <a:ext uri="{FF2B5EF4-FFF2-40B4-BE49-F238E27FC236}">
                  <a16:creationId xmlns:a16="http://schemas.microsoft.com/office/drawing/2014/main" id="{D68AC8CF-02A8-9DAD-99CA-1226BBE96666}"/>
                </a:ext>
              </a:extLst>
            </p:cNvPr>
            <p:cNvSpPr/>
            <p:nvPr/>
          </p:nvSpPr>
          <p:spPr>
            <a:xfrm flipH="1">
              <a:off x="5035925" y="2442198"/>
              <a:ext cx="234747" cy="880522"/>
            </a:xfrm>
            <a:custGeom>
              <a:avLst/>
              <a:gdLst/>
              <a:ahLst/>
              <a:cxnLst/>
              <a:rect l="l" t="t" r="r" b="b"/>
              <a:pathLst>
                <a:path w="13579" h="50934" extrusionOk="0">
                  <a:moveTo>
                    <a:pt x="4923" y="0"/>
                  </a:moveTo>
                  <a:cubicBezTo>
                    <a:pt x="4923" y="0"/>
                    <a:pt x="1094" y="7111"/>
                    <a:pt x="418" y="20914"/>
                  </a:cubicBezTo>
                  <a:cubicBezTo>
                    <a:pt x="0" y="30020"/>
                    <a:pt x="547" y="40155"/>
                    <a:pt x="998" y="46043"/>
                  </a:cubicBezTo>
                  <a:cubicBezTo>
                    <a:pt x="1191" y="48810"/>
                    <a:pt x="3507" y="50934"/>
                    <a:pt x="6274" y="50934"/>
                  </a:cubicBezTo>
                  <a:cubicBezTo>
                    <a:pt x="9106" y="50934"/>
                    <a:pt x="11455" y="48713"/>
                    <a:pt x="11583" y="45882"/>
                  </a:cubicBezTo>
                  <a:lnTo>
                    <a:pt x="13578" y="32"/>
                  </a:lnTo>
                  <a:lnTo>
                    <a:pt x="4923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216;p59">
              <a:extLst>
                <a:ext uri="{FF2B5EF4-FFF2-40B4-BE49-F238E27FC236}">
                  <a16:creationId xmlns:a16="http://schemas.microsoft.com/office/drawing/2014/main" id="{4DF23049-87E9-9FE4-F768-80BE193C5FD6}"/>
                </a:ext>
              </a:extLst>
            </p:cNvPr>
            <p:cNvSpPr/>
            <p:nvPr/>
          </p:nvSpPr>
          <p:spPr>
            <a:xfrm flipH="1">
              <a:off x="5056518" y="2691377"/>
              <a:ext cx="44515" cy="482269"/>
            </a:xfrm>
            <a:custGeom>
              <a:avLst/>
              <a:gdLst/>
              <a:ahLst/>
              <a:cxnLst/>
              <a:rect l="l" t="t" r="r" b="b"/>
              <a:pathLst>
                <a:path w="2575" h="27897" extrusionOk="0">
                  <a:moveTo>
                    <a:pt x="1" y="1"/>
                  </a:moveTo>
                  <a:lnTo>
                    <a:pt x="1931" y="27897"/>
                  </a:lnTo>
                  <a:lnTo>
                    <a:pt x="2575" y="1290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217;p59">
              <a:extLst>
                <a:ext uri="{FF2B5EF4-FFF2-40B4-BE49-F238E27FC236}">
                  <a16:creationId xmlns:a16="http://schemas.microsoft.com/office/drawing/2014/main" id="{F29DA4C7-7C9F-8DC7-6C87-1420F6A06C4C}"/>
                </a:ext>
              </a:extLst>
            </p:cNvPr>
            <p:cNvSpPr/>
            <p:nvPr/>
          </p:nvSpPr>
          <p:spPr>
            <a:xfrm flipH="1">
              <a:off x="5019798" y="3702040"/>
              <a:ext cx="150764" cy="285365"/>
            </a:xfrm>
            <a:custGeom>
              <a:avLst/>
              <a:gdLst/>
              <a:ahLst/>
              <a:cxnLst/>
              <a:rect l="l" t="t" r="r" b="b"/>
              <a:pathLst>
                <a:path w="8721" h="16507" extrusionOk="0">
                  <a:moveTo>
                    <a:pt x="1" y="0"/>
                  </a:moveTo>
                  <a:lnTo>
                    <a:pt x="2543" y="16506"/>
                  </a:lnTo>
                  <a:lnTo>
                    <a:pt x="8720" y="16313"/>
                  </a:lnTo>
                  <a:lnTo>
                    <a:pt x="7305" y="238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07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218;p59">
              <a:extLst>
                <a:ext uri="{FF2B5EF4-FFF2-40B4-BE49-F238E27FC236}">
                  <a16:creationId xmlns:a16="http://schemas.microsoft.com/office/drawing/2014/main" id="{90799515-E9CC-67F6-885F-DE226FBC2AAC}"/>
                </a:ext>
              </a:extLst>
            </p:cNvPr>
            <p:cNvSpPr/>
            <p:nvPr/>
          </p:nvSpPr>
          <p:spPr>
            <a:xfrm flipH="1">
              <a:off x="4982522" y="3935089"/>
              <a:ext cx="420536" cy="142414"/>
            </a:xfrm>
            <a:custGeom>
              <a:avLst/>
              <a:gdLst/>
              <a:ahLst/>
              <a:cxnLst/>
              <a:rect l="l" t="t" r="r" b="b"/>
              <a:pathLst>
                <a:path w="24326" h="8238" extrusionOk="0">
                  <a:moveTo>
                    <a:pt x="15541" y="1"/>
                  </a:moveTo>
                  <a:lnTo>
                    <a:pt x="0" y="8238"/>
                  </a:lnTo>
                  <a:lnTo>
                    <a:pt x="0" y="8238"/>
                  </a:lnTo>
                  <a:lnTo>
                    <a:pt x="24325" y="8109"/>
                  </a:lnTo>
                  <a:lnTo>
                    <a:pt x="22008" y="1352"/>
                  </a:lnTo>
                  <a:cubicBezTo>
                    <a:pt x="22008" y="1352"/>
                    <a:pt x="20615" y="2167"/>
                    <a:pt x="19021" y="2167"/>
                  </a:cubicBezTo>
                  <a:cubicBezTo>
                    <a:pt x="17801" y="2167"/>
                    <a:pt x="16462" y="1689"/>
                    <a:pt x="15541" y="1"/>
                  </a:cubicBez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19;p59">
              <a:extLst>
                <a:ext uri="{FF2B5EF4-FFF2-40B4-BE49-F238E27FC236}">
                  <a16:creationId xmlns:a16="http://schemas.microsoft.com/office/drawing/2014/main" id="{5B3299E6-3E04-5796-9629-CEAED718EB2D}"/>
                </a:ext>
              </a:extLst>
            </p:cNvPr>
            <p:cNvSpPr/>
            <p:nvPr/>
          </p:nvSpPr>
          <p:spPr>
            <a:xfrm flipH="1">
              <a:off x="4982522" y="4075254"/>
              <a:ext cx="420536" cy="38966"/>
            </a:xfrm>
            <a:custGeom>
              <a:avLst/>
              <a:gdLst/>
              <a:ahLst/>
              <a:cxnLst/>
              <a:rect l="l" t="t" r="r" b="b"/>
              <a:pathLst>
                <a:path w="24326" h="2254" extrusionOk="0">
                  <a:moveTo>
                    <a:pt x="24325" y="1"/>
                  </a:moveTo>
                  <a:lnTo>
                    <a:pt x="0" y="130"/>
                  </a:lnTo>
                  <a:lnTo>
                    <a:pt x="0" y="2253"/>
                  </a:lnTo>
                  <a:lnTo>
                    <a:pt x="24325" y="2124"/>
                  </a:lnTo>
                  <a:lnTo>
                    <a:pt x="243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20;p59">
              <a:extLst>
                <a:ext uri="{FF2B5EF4-FFF2-40B4-BE49-F238E27FC236}">
                  <a16:creationId xmlns:a16="http://schemas.microsoft.com/office/drawing/2014/main" id="{721944A9-D959-4258-5512-53F14FE34EFE}"/>
                </a:ext>
              </a:extLst>
            </p:cNvPr>
            <p:cNvSpPr/>
            <p:nvPr/>
          </p:nvSpPr>
          <p:spPr>
            <a:xfrm flipH="1">
              <a:off x="5154415" y="3958098"/>
              <a:ext cx="50635" cy="47143"/>
            </a:xfrm>
            <a:custGeom>
              <a:avLst/>
              <a:gdLst/>
              <a:ahLst/>
              <a:cxnLst/>
              <a:rect l="l" t="t" r="r" b="b"/>
              <a:pathLst>
                <a:path w="2929" h="2727" extrusionOk="0">
                  <a:moveTo>
                    <a:pt x="476" y="0"/>
                  </a:moveTo>
                  <a:cubicBezTo>
                    <a:pt x="347" y="0"/>
                    <a:pt x="212" y="58"/>
                    <a:pt x="130" y="182"/>
                  </a:cubicBezTo>
                  <a:cubicBezTo>
                    <a:pt x="1" y="343"/>
                    <a:pt x="65" y="600"/>
                    <a:pt x="226" y="697"/>
                  </a:cubicBezTo>
                  <a:cubicBezTo>
                    <a:pt x="966" y="1211"/>
                    <a:pt x="1610" y="1855"/>
                    <a:pt x="2157" y="2563"/>
                  </a:cubicBezTo>
                  <a:cubicBezTo>
                    <a:pt x="2189" y="2627"/>
                    <a:pt x="2253" y="2659"/>
                    <a:pt x="2317" y="2692"/>
                  </a:cubicBezTo>
                  <a:cubicBezTo>
                    <a:pt x="2367" y="2716"/>
                    <a:pt x="2421" y="2727"/>
                    <a:pt x="2474" y="2727"/>
                  </a:cubicBezTo>
                  <a:cubicBezTo>
                    <a:pt x="2560" y="2727"/>
                    <a:pt x="2644" y="2699"/>
                    <a:pt x="2704" y="2659"/>
                  </a:cubicBezTo>
                  <a:cubicBezTo>
                    <a:pt x="2897" y="2531"/>
                    <a:pt x="2929" y="2273"/>
                    <a:pt x="2800" y="2112"/>
                  </a:cubicBezTo>
                  <a:cubicBezTo>
                    <a:pt x="2221" y="1308"/>
                    <a:pt x="1513" y="632"/>
                    <a:pt x="677" y="53"/>
                  </a:cubicBezTo>
                  <a:cubicBezTo>
                    <a:pt x="619" y="19"/>
                    <a:pt x="549" y="0"/>
                    <a:pt x="4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21;p59">
              <a:extLst>
                <a:ext uri="{FF2B5EF4-FFF2-40B4-BE49-F238E27FC236}">
                  <a16:creationId xmlns:a16="http://schemas.microsoft.com/office/drawing/2014/main" id="{269BDB66-254B-8D25-B5CB-56EA14F6E5D0}"/>
                </a:ext>
              </a:extLst>
            </p:cNvPr>
            <p:cNvSpPr/>
            <p:nvPr/>
          </p:nvSpPr>
          <p:spPr>
            <a:xfrm flipH="1">
              <a:off x="5188903" y="3975074"/>
              <a:ext cx="50635" cy="47022"/>
            </a:xfrm>
            <a:custGeom>
              <a:avLst/>
              <a:gdLst/>
              <a:ahLst/>
              <a:cxnLst/>
              <a:rect l="l" t="t" r="r" b="b"/>
              <a:pathLst>
                <a:path w="2929" h="2720" extrusionOk="0">
                  <a:moveTo>
                    <a:pt x="480" y="0"/>
                  </a:moveTo>
                  <a:cubicBezTo>
                    <a:pt x="344" y="0"/>
                    <a:pt x="211" y="63"/>
                    <a:pt x="130" y="165"/>
                  </a:cubicBezTo>
                  <a:cubicBezTo>
                    <a:pt x="1" y="358"/>
                    <a:pt x="65" y="583"/>
                    <a:pt x="258" y="712"/>
                  </a:cubicBezTo>
                  <a:cubicBezTo>
                    <a:pt x="966" y="1227"/>
                    <a:pt x="1610" y="1838"/>
                    <a:pt x="2157" y="2578"/>
                  </a:cubicBezTo>
                  <a:cubicBezTo>
                    <a:pt x="2189" y="2610"/>
                    <a:pt x="2253" y="2675"/>
                    <a:pt x="2318" y="2675"/>
                  </a:cubicBezTo>
                  <a:cubicBezTo>
                    <a:pt x="2375" y="2704"/>
                    <a:pt x="2440" y="2720"/>
                    <a:pt x="2502" y="2720"/>
                  </a:cubicBezTo>
                  <a:cubicBezTo>
                    <a:pt x="2578" y="2720"/>
                    <a:pt x="2651" y="2696"/>
                    <a:pt x="2704" y="2643"/>
                  </a:cubicBezTo>
                  <a:cubicBezTo>
                    <a:pt x="2897" y="2546"/>
                    <a:pt x="2929" y="2289"/>
                    <a:pt x="2800" y="2128"/>
                  </a:cubicBezTo>
                  <a:cubicBezTo>
                    <a:pt x="2221" y="1323"/>
                    <a:pt x="1513" y="616"/>
                    <a:pt x="709" y="69"/>
                  </a:cubicBezTo>
                  <a:cubicBezTo>
                    <a:pt x="638" y="21"/>
                    <a:pt x="558" y="0"/>
                    <a:pt x="4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22;p59">
              <a:extLst>
                <a:ext uri="{FF2B5EF4-FFF2-40B4-BE49-F238E27FC236}">
                  <a16:creationId xmlns:a16="http://schemas.microsoft.com/office/drawing/2014/main" id="{7B4CA6C9-3383-4BCA-8DA7-ED1DDF195BCC}"/>
                </a:ext>
              </a:extLst>
            </p:cNvPr>
            <p:cNvSpPr/>
            <p:nvPr/>
          </p:nvSpPr>
          <p:spPr>
            <a:xfrm flipH="1">
              <a:off x="5222820" y="3992154"/>
              <a:ext cx="51188" cy="47195"/>
            </a:xfrm>
            <a:custGeom>
              <a:avLst/>
              <a:gdLst/>
              <a:ahLst/>
              <a:cxnLst/>
              <a:rect l="l" t="t" r="r" b="b"/>
              <a:pathLst>
                <a:path w="2961" h="2730" extrusionOk="0">
                  <a:moveTo>
                    <a:pt x="458" y="1"/>
                  </a:moveTo>
                  <a:cubicBezTo>
                    <a:pt x="330" y="1"/>
                    <a:pt x="206" y="59"/>
                    <a:pt x="129" y="175"/>
                  </a:cubicBezTo>
                  <a:cubicBezTo>
                    <a:pt x="0" y="368"/>
                    <a:pt x="64" y="593"/>
                    <a:pt x="258" y="722"/>
                  </a:cubicBezTo>
                  <a:cubicBezTo>
                    <a:pt x="965" y="1236"/>
                    <a:pt x="1609" y="1848"/>
                    <a:pt x="2156" y="2556"/>
                  </a:cubicBezTo>
                  <a:cubicBezTo>
                    <a:pt x="2188" y="2620"/>
                    <a:pt x="2252" y="2652"/>
                    <a:pt x="2317" y="2684"/>
                  </a:cubicBezTo>
                  <a:cubicBezTo>
                    <a:pt x="2375" y="2713"/>
                    <a:pt x="2439" y="2729"/>
                    <a:pt x="2504" y="2729"/>
                  </a:cubicBezTo>
                  <a:cubicBezTo>
                    <a:pt x="2584" y="2729"/>
                    <a:pt x="2664" y="2705"/>
                    <a:pt x="2735" y="2652"/>
                  </a:cubicBezTo>
                  <a:cubicBezTo>
                    <a:pt x="2896" y="2556"/>
                    <a:pt x="2960" y="2298"/>
                    <a:pt x="2832" y="2137"/>
                  </a:cubicBezTo>
                  <a:cubicBezTo>
                    <a:pt x="2220" y="1333"/>
                    <a:pt x="1512" y="625"/>
                    <a:pt x="708" y="78"/>
                  </a:cubicBezTo>
                  <a:cubicBezTo>
                    <a:pt x="631" y="27"/>
                    <a:pt x="543" y="1"/>
                    <a:pt x="4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23;p59">
              <a:extLst>
                <a:ext uri="{FF2B5EF4-FFF2-40B4-BE49-F238E27FC236}">
                  <a16:creationId xmlns:a16="http://schemas.microsoft.com/office/drawing/2014/main" id="{B4B365F4-5A98-6DC5-0681-2F9E32B59E96}"/>
                </a:ext>
              </a:extLst>
            </p:cNvPr>
            <p:cNvSpPr/>
            <p:nvPr/>
          </p:nvSpPr>
          <p:spPr>
            <a:xfrm flipH="1">
              <a:off x="5009234" y="3234801"/>
              <a:ext cx="244203" cy="645256"/>
            </a:xfrm>
            <a:custGeom>
              <a:avLst/>
              <a:gdLst/>
              <a:ahLst/>
              <a:cxnLst/>
              <a:rect l="l" t="t" r="r" b="b"/>
              <a:pathLst>
                <a:path w="14126" h="37325" extrusionOk="0">
                  <a:moveTo>
                    <a:pt x="10586" y="1"/>
                  </a:moveTo>
                  <a:lnTo>
                    <a:pt x="1" y="162"/>
                  </a:lnTo>
                  <a:lnTo>
                    <a:pt x="4344" y="37324"/>
                  </a:lnTo>
                  <a:lnTo>
                    <a:pt x="14126" y="37324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24;p59">
              <a:extLst>
                <a:ext uri="{FF2B5EF4-FFF2-40B4-BE49-F238E27FC236}">
                  <a16:creationId xmlns:a16="http://schemas.microsoft.com/office/drawing/2014/main" id="{299F4B0A-4174-7474-36FD-38C70E3C6587}"/>
                </a:ext>
              </a:extLst>
            </p:cNvPr>
            <p:cNvSpPr/>
            <p:nvPr/>
          </p:nvSpPr>
          <p:spPr>
            <a:xfrm flipH="1">
              <a:off x="5015908" y="3812159"/>
              <a:ext cx="170230" cy="17"/>
            </a:xfrm>
            <a:custGeom>
              <a:avLst/>
              <a:gdLst/>
              <a:ahLst/>
              <a:cxnLst/>
              <a:rect l="l" t="t" r="r" b="b"/>
              <a:pathLst>
                <a:path w="9847" h="1" fill="none" extrusionOk="0">
                  <a:moveTo>
                    <a:pt x="9847" y="1"/>
                  </a:moveTo>
                  <a:lnTo>
                    <a:pt x="1" y="1"/>
                  </a:lnTo>
                </a:path>
              </a:pathLst>
            </a:custGeom>
            <a:solidFill>
              <a:srgbClr val="674EA7"/>
            </a:solidFill>
            <a:ln w="32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25;p59">
              <a:extLst>
                <a:ext uri="{FF2B5EF4-FFF2-40B4-BE49-F238E27FC236}">
                  <a16:creationId xmlns:a16="http://schemas.microsoft.com/office/drawing/2014/main" id="{CE3469EC-7E3D-68AC-65EB-D4EBB2F1A681}"/>
                </a:ext>
              </a:extLst>
            </p:cNvPr>
            <p:cNvSpPr/>
            <p:nvPr/>
          </p:nvSpPr>
          <p:spPr>
            <a:xfrm flipH="1">
              <a:off x="4781732" y="2442198"/>
              <a:ext cx="356572" cy="880522"/>
            </a:xfrm>
            <a:custGeom>
              <a:avLst/>
              <a:gdLst/>
              <a:ahLst/>
              <a:cxnLst/>
              <a:rect l="l" t="t" r="r" b="b"/>
              <a:pathLst>
                <a:path w="20626" h="50934" extrusionOk="0">
                  <a:moveTo>
                    <a:pt x="1" y="0"/>
                  </a:moveTo>
                  <a:lnTo>
                    <a:pt x="4731" y="27317"/>
                  </a:lnTo>
                  <a:lnTo>
                    <a:pt x="8978" y="46397"/>
                  </a:lnTo>
                  <a:cubicBezTo>
                    <a:pt x="9589" y="49035"/>
                    <a:pt x="11906" y="50934"/>
                    <a:pt x="14609" y="50934"/>
                  </a:cubicBezTo>
                  <a:cubicBezTo>
                    <a:pt x="17987" y="50934"/>
                    <a:pt x="20625" y="48070"/>
                    <a:pt x="20368" y="44724"/>
                  </a:cubicBezTo>
                  <a:cubicBezTo>
                    <a:pt x="20078" y="40734"/>
                    <a:pt x="19628" y="34267"/>
                    <a:pt x="18984" y="24067"/>
                  </a:cubicBezTo>
                  <a:cubicBezTo>
                    <a:pt x="17955" y="7851"/>
                    <a:pt x="12678" y="0"/>
                    <a:pt x="1267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26;p59">
              <a:extLst>
                <a:ext uri="{FF2B5EF4-FFF2-40B4-BE49-F238E27FC236}">
                  <a16:creationId xmlns:a16="http://schemas.microsoft.com/office/drawing/2014/main" id="{BB3963B9-91D3-D2F5-EFF4-88FFCEF8095C}"/>
                </a:ext>
              </a:extLst>
            </p:cNvPr>
            <p:cNvSpPr/>
            <p:nvPr/>
          </p:nvSpPr>
          <p:spPr>
            <a:xfrm flipH="1">
              <a:off x="5056516" y="2629073"/>
              <a:ext cx="119042" cy="285365"/>
            </a:xfrm>
            <a:custGeom>
              <a:avLst/>
              <a:gdLst/>
              <a:ahLst/>
              <a:cxnLst/>
              <a:rect l="l" t="t" r="r" b="b"/>
              <a:pathLst>
                <a:path w="6886" h="16507" fill="none" extrusionOk="0">
                  <a:moveTo>
                    <a:pt x="6886" y="16507"/>
                  </a:moveTo>
                  <a:lnTo>
                    <a:pt x="4312" y="3605"/>
                  </a:lnTo>
                  <a:lnTo>
                    <a:pt x="0" y="1"/>
                  </a:lnTo>
                </a:path>
              </a:pathLst>
            </a:custGeom>
            <a:noFill/>
            <a:ln w="32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227;p59">
              <a:extLst>
                <a:ext uri="{FF2B5EF4-FFF2-40B4-BE49-F238E27FC236}">
                  <a16:creationId xmlns:a16="http://schemas.microsoft.com/office/drawing/2014/main" id="{597C6B3F-632D-CA67-4A6F-F0ED222B9FCF}"/>
                </a:ext>
              </a:extLst>
            </p:cNvPr>
            <p:cNvSpPr/>
            <p:nvPr/>
          </p:nvSpPr>
          <p:spPr>
            <a:xfrm flipH="1">
              <a:off x="4639894" y="3702040"/>
              <a:ext cx="179133" cy="282581"/>
            </a:xfrm>
            <a:custGeom>
              <a:avLst/>
              <a:gdLst/>
              <a:ahLst/>
              <a:cxnLst/>
              <a:rect l="l" t="t" r="r" b="b"/>
              <a:pathLst>
                <a:path w="10362" h="16346" extrusionOk="0">
                  <a:moveTo>
                    <a:pt x="1" y="0"/>
                  </a:moveTo>
                  <a:lnTo>
                    <a:pt x="4183" y="16345"/>
                  </a:lnTo>
                  <a:lnTo>
                    <a:pt x="10361" y="16152"/>
                  </a:lnTo>
                  <a:lnTo>
                    <a:pt x="7272" y="238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07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228;p59">
              <a:extLst>
                <a:ext uri="{FF2B5EF4-FFF2-40B4-BE49-F238E27FC236}">
                  <a16:creationId xmlns:a16="http://schemas.microsoft.com/office/drawing/2014/main" id="{E7EC9EA2-3ED3-DCF6-4E55-5D11E4825D1C}"/>
                </a:ext>
              </a:extLst>
            </p:cNvPr>
            <p:cNvSpPr/>
            <p:nvPr/>
          </p:nvSpPr>
          <p:spPr>
            <a:xfrm flipH="1">
              <a:off x="4604296" y="3937319"/>
              <a:ext cx="420536" cy="140184"/>
            </a:xfrm>
            <a:custGeom>
              <a:avLst/>
              <a:gdLst/>
              <a:ahLst/>
              <a:cxnLst/>
              <a:rect l="l" t="t" r="r" b="b"/>
              <a:pathLst>
                <a:path w="24326" h="8109" extrusionOk="0">
                  <a:moveTo>
                    <a:pt x="15381" y="0"/>
                  </a:moveTo>
                  <a:lnTo>
                    <a:pt x="1" y="8109"/>
                  </a:lnTo>
                  <a:lnTo>
                    <a:pt x="24325" y="7948"/>
                  </a:lnTo>
                  <a:lnTo>
                    <a:pt x="22009" y="1223"/>
                  </a:lnTo>
                  <a:cubicBezTo>
                    <a:pt x="22009" y="1223"/>
                    <a:pt x="20513" y="2116"/>
                    <a:pt x="18834" y="2116"/>
                  </a:cubicBezTo>
                  <a:cubicBezTo>
                    <a:pt x="17610" y="2116"/>
                    <a:pt x="16289" y="1642"/>
                    <a:pt x="15381" y="0"/>
                  </a:cubicBez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229;p59">
              <a:extLst>
                <a:ext uri="{FF2B5EF4-FFF2-40B4-BE49-F238E27FC236}">
                  <a16:creationId xmlns:a16="http://schemas.microsoft.com/office/drawing/2014/main" id="{6C96471B-7D32-6EFB-6270-EA1DB39A29EB}"/>
                </a:ext>
              </a:extLst>
            </p:cNvPr>
            <p:cNvSpPr/>
            <p:nvPr/>
          </p:nvSpPr>
          <p:spPr>
            <a:xfrm flipH="1">
              <a:off x="4604296" y="4075254"/>
              <a:ext cx="420536" cy="38966"/>
            </a:xfrm>
            <a:custGeom>
              <a:avLst/>
              <a:gdLst/>
              <a:ahLst/>
              <a:cxnLst/>
              <a:rect l="l" t="t" r="r" b="b"/>
              <a:pathLst>
                <a:path w="24326" h="2254" extrusionOk="0">
                  <a:moveTo>
                    <a:pt x="24325" y="1"/>
                  </a:moveTo>
                  <a:lnTo>
                    <a:pt x="1" y="130"/>
                  </a:lnTo>
                  <a:lnTo>
                    <a:pt x="1" y="2253"/>
                  </a:lnTo>
                  <a:lnTo>
                    <a:pt x="24325" y="2124"/>
                  </a:lnTo>
                  <a:lnTo>
                    <a:pt x="243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230;p59">
              <a:extLst>
                <a:ext uri="{FF2B5EF4-FFF2-40B4-BE49-F238E27FC236}">
                  <a16:creationId xmlns:a16="http://schemas.microsoft.com/office/drawing/2014/main" id="{CD077264-18F4-6509-F732-BD8D9B9E5267}"/>
                </a:ext>
              </a:extLst>
            </p:cNvPr>
            <p:cNvSpPr/>
            <p:nvPr/>
          </p:nvSpPr>
          <p:spPr>
            <a:xfrm flipH="1">
              <a:off x="4776172" y="3957545"/>
              <a:ext cx="50635" cy="47420"/>
            </a:xfrm>
            <a:custGeom>
              <a:avLst/>
              <a:gdLst/>
              <a:ahLst/>
              <a:cxnLst/>
              <a:rect l="l" t="t" r="r" b="b"/>
              <a:pathLst>
                <a:path w="2929" h="2743" extrusionOk="0">
                  <a:moveTo>
                    <a:pt x="484" y="0"/>
                  </a:moveTo>
                  <a:cubicBezTo>
                    <a:pt x="347" y="0"/>
                    <a:pt x="211" y="58"/>
                    <a:pt x="129" y="182"/>
                  </a:cubicBezTo>
                  <a:cubicBezTo>
                    <a:pt x="0" y="343"/>
                    <a:pt x="65" y="600"/>
                    <a:pt x="258" y="729"/>
                  </a:cubicBezTo>
                  <a:cubicBezTo>
                    <a:pt x="965" y="1243"/>
                    <a:pt x="1609" y="1887"/>
                    <a:pt x="2156" y="2595"/>
                  </a:cubicBezTo>
                  <a:cubicBezTo>
                    <a:pt x="2188" y="2659"/>
                    <a:pt x="2252" y="2691"/>
                    <a:pt x="2317" y="2724"/>
                  </a:cubicBezTo>
                  <a:cubicBezTo>
                    <a:pt x="2364" y="2735"/>
                    <a:pt x="2415" y="2743"/>
                    <a:pt x="2466" y="2743"/>
                  </a:cubicBezTo>
                  <a:cubicBezTo>
                    <a:pt x="2555" y="2743"/>
                    <a:pt x="2642" y="2720"/>
                    <a:pt x="2703" y="2659"/>
                  </a:cubicBezTo>
                  <a:cubicBezTo>
                    <a:pt x="2896" y="2530"/>
                    <a:pt x="2928" y="2273"/>
                    <a:pt x="2799" y="2112"/>
                  </a:cubicBezTo>
                  <a:cubicBezTo>
                    <a:pt x="2220" y="1308"/>
                    <a:pt x="1512" y="632"/>
                    <a:pt x="708" y="53"/>
                  </a:cubicBezTo>
                  <a:cubicBezTo>
                    <a:pt x="639" y="18"/>
                    <a:pt x="561" y="0"/>
                    <a:pt x="4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31;p59">
              <a:extLst>
                <a:ext uri="{FF2B5EF4-FFF2-40B4-BE49-F238E27FC236}">
                  <a16:creationId xmlns:a16="http://schemas.microsoft.com/office/drawing/2014/main" id="{8D898505-D8F7-0711-9A0B-1CDB0B0B9E2A}"/>
                </a:ext>
              </a:extLst>
            </p:cNvPr>
            <p:cNvSpPr/>
            <p:nvPr/>
          </p:nvSpPr>
          <p:spPr>
            <a:xfrm flipH="1">
              <a:off x="4810660" y="3975074"/>
              <a:ext cx="50635" cy="47022"/>
            </a:xfrm>
            <a:custGeom>
              <a:avLst/>
              <a:gdLst/>
              <a:ahLst/>
              <a:cxnLst/>
              <a:rect l="l" t="t" r="r" b="b"/>
              <a:pathLst>
                <a:path w="2929" h="2720" extrusionOk="0">
                  <a:moveTo>
                    <a:pt x="479" y="0"/>
                  </a:moveTo>
                  <a:cubicBezTo>
                    <a:pt x="343" y="0"/>
                    <a:pt x="210" y="63"/>
                    <a:pt x="129" y="165"/>
                  </a:cubicBezTo>
                  <a:cubicBezTo>
                    <a:pt x="0" y="358"/>
                    <a:pt x="65" y="583"/>
                    <a:pt x="258" y="712"/>
                  </a:cubicBezTo>
                  <a:cubicBezTo>
                    <a:pt x="966" y="1227"/>
                    <a:pt x="1609" y="1838"/>
                    <a:pt x="2156" y="2578"/>
                  </a:cubicBezTo>
                  <a:cubicBezTo>
                    <a:pt x="2188" y="2610"/>
                    <a:pt x="2253" y="2675"/>
                    <a:pt x="2317" y="2675"/>
                  </a:cubicBezTo>
                  <a:cubicBezTo>
                    <a:pt x="2375" y="2704"/>
                    <a:pt x="2439" y="2720"/>
                    <a:pt x="2504" y="2720"/>
                  </a:cubicBezTo>
                  <a:cubicBezTo>
                    <a:pt x="2584" y="2720"/>
                    <a:pt x="2664" y="2696"/>
                    <a:pt x="2735" y="2643"/>
                  </a:cubicBezTo>
                  <a:cubicBezTo>
                    <a:pt x="2896" y="2514"/>
                    <a:pt x="2928" y="2289"/>
                    <a:pt x="2800" y="2096"/>
                  </a:cubicBezTo>
                  <a:cubicBezTo>
                    <a:pt x="2220" y="1323"/>
                    <a:pt x="1513" y="616"/>
                    <a:pt x="708" y="69"/>
                  </a:cubicBezTo>
                  <a:cubicBezTo>
                    <a:pt x="637" y="21"/>
                    <a:pt x="558" y="0"/>
                    <a:pt x="4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32;p59">
              <a:extLst>
                <a:ext uri="{FF2B5EF4-FFF2-40B4-BE49-F238E27FC236}">
                  <a16:creationId xmlns:a16="http://schemas.microsoft.com/office/drawing/2014/main" id="{73B11259-EA77-0B70-1CE4-4A0F97362E69}"/>
                </a:ext>
              </a:extLst>
            </p:cNvPr>
            <p:cNvSpPr/>
            <p:nvPr/>
          </p:nvSpPr>
          <p:spPr>
            <a:xfrm flipH="1">
              <a:off x="4844594" y="3992154"/>
              <a:ext cx="51188" cy="47195"/>
            </a:xfrm>
            <a:custGeom>
              <a:avLst/>
              <a:gdLst/>
              <a:ahLst/>
              <a:cxnLst/>
              <a:rect l="l" t="t" r="r" b="b"/>
              <a:pathLst>
                <a:path w="2961" h="2730" extrusionOk="0">
                  <a:moveTo>
                    <a:pt x="458" y="1"/>
                  </a:moveTo>
                  <a:cubicBezTo>
                    <a:pt x="330" y="1"/>
                    <a:pt x="206" y="59"/>
                    <a:pt x="129" y="175"/>
                  </a:cubicBezTo>
                  <a:cubicBezTo>
                    <a:pt x="0" y="335"/>
                    <a:pt x="65" y="593"/>
                    <a:pt x="258" y="722"/>
                  </a:cubicBezTo>
                  <a:cubicBezTo>
                    <a:pt x="966" y="1236"/>
                    <a:pt x="1609" y="1848"/>
                    <a:pt x="2156" y="2556"/>
                  </a:cubicBezTo>
                  <a:cubicBezTo>
                    <a:pt x="2188" y="2620"/>
                    <a:pt x="2253" y="2652"/>
                    <a:pt x="2317" y="2684"/>
                  </a:cubicBezTo>
                  <a:cubicBezTo>
                    <a:pt x="2375" y="2713"/>
                    <a:pt x="2439" y="2729"/>
                    <a:pt x="2504" y="2729"/>
                  </a:cubicBezTo>
                  <a:cubicBezTo>
                    <a:pt x="2584" y="2729"/>
                    <a:pt x="2664" y="2705"/>
                    <a:pt x="2735" y="2652"/>
                  </a:cubicBezTo>
                  <a:cubicBezTo>
                    <a:pt x="2896" y="2523"/>
                    <a:pt x="2961" y="2266"/>
                    <a:pt x="2832" y="2105"/>
                  </a:cubicBezTo>
                  <a:cubicBezTo>
                    <a:pt x="2221" y="1301"/>
                    <a:pt x="1513" y="625"/>
                    <a:pt x="708" y="78"/>
                  </a:cubicBezTo>
                  <a:cubicBezTo>
                    <a:pt x="631" y="27"/>
                    <a:pt x="544" y="1"/>
                    <a:pt x="4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33;p59">
              <a:extLst>
                <a:ext uri="{FF2B5EF4-FFF2-40B4-BE49-F238E27FC236}">
                  <a16:creationId xmlns:a16="http://schemas.microsoft.com/office/drawing/2014/main" id="{9E0B525A-B447-9975-F5B7-F2AAB460815B}"/>
                </a:ext>
              </a:extLst>
            </p:cNvPr>
            <p:cNvSpPr/>
            <p:nvPr/>
          </p:nvSpPr>
          <p:spPr>
            <a:xfrm flipH="1">
              <a:off x="4635448" y="3215335"/>
              <a:ext cx="347669" cy="664722"/>
            </a:xfrm>
            <a:custGeom>
              <a:avLst/>
              <a:gdLst/>
              <a:ahLst/>
              <a:cxnLst/>
              <a:rect l="l" t="t" r="r" b="b"/>
              <a:pathLst>
                <a:path w="20111" h="38451" extrusionOk="0">
                  <a:moveTo>
                    <a:pt x="11391" y="1"/>
                  </a:moveTo>
                  <a:lnTo>
                    <a:pt x="1" y="1674"/>
                  </a:lnTo>
                  <a:lnTo>
                    <a:pt x="9782" y="38450"/>
                  </a:lnTo>
                  <a:lnTo>
                    <a:pt x="20111" y="38450"/>
                  </a:lnTo>
                  <a:lnTo>
                    <a:pt x="11391" y="1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34;p59">
              <a:extLst>
                <a:ext uri="{FF2B5EF4-FFF2-40B4-BE49-F238E27FC236}">
                  <a16:creationId xmlns:a16="http://schemas.microsoft.com/office/drawing/2014/main" id="{B7237258-0E01-D80C-CBD6-6018C91C3276}"/>
                </a:ext>
              </a:extLst>
            </p:cNvPr>
            <p:cNvSpPr/>
            <p:nvPr/>
          </p:nvSpPr>
          <p:spPr>
            <a:xfrm flipH="1">
              <a:off x="4650474" y="3812159"/>
              <a:ext cx="181346" cy="17"/>
            </a:xfrm>
            <a:custGeom>
              <a:avLst/>
              <a:gdLst/>
              <a:ahLst/>
              <a:cxnLst/>
              <a:rect l="l" t="t" r="r" b="b"/>
              <a:pathLst>
                <a:path w="10490" h="1" fill="none" extrusionOk="0">
                  <a:moveTo>
                    <a:pt x="1" y="1"/>
                  </a:moveTo>
                  <a:lnTo>
                    <a:pt x="10490" y="1"/>
                  </a:lnTo>
                </a:path>
              </a:pathLst>
            </a:custGeom>
            <a:solidFill>
              <a:srgbClr val="674EA7"/>
            </a:solidFill>
            <a:ln w="32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35;p59">
              <a:extLst>
                <a:ext uri="{FF2B5EF4-FFF2-40B4-BE49-F238E27FC236}">
                  <a16:creationId xmlns:a16="http://schemas.microsoft.com/office/drawing/2014/main" id="{329DFEA0-50A3-5961-461E-1765F1980AFB}"/>
                </a:ext>
              </a:extLst>
            </p:cNvPr>
            <p:cNvSpPr/>
            <p:nvPr/>
          </p:nvSpPr>
          <p:spPr>
            <a:xfrm flipH="1">
              <a:off x="4781730" y="2022240"/>
              <a:ext cx="473937" cy="419983"/>
            </a:xfrm>
            <a:custGeom>
              <a:avLst/>
              <a:gdLst/>
              <a:ahLst/>
              <a:cxnLst/>
              <a:rect l="l" t="t" r="r" b="b"/>
              <a:pathLst>
                <a:path w="27415" h="24294" extrusionOk="0">
                  <a:moveTo>
                    <a:pt x="20786" y="1"/>
                  </a:moveTo>
                  <a:lnTo>
                    <a:pt x="5342" y="451"/>
                  </a:lnTo>
                  <a:lnTo>
                    <a:pt x="419" y="2028"/>
                  </a:lnTo>
                  <a:lnTo>
                    <a:pt x="1803" y="13193"/>
                  </a:lnTo>
                  <a:cubicBezTo>
                    <a:pt x="1803" y="13193"/>
                    <a:pt x="1" y="20271"/>
                    <a:pt x="3862" y="24293"/>
                  </a:cubicBezTo>
                  <a:lnTo>
                    <a:pt x="19371" y="24293"/>
                  </a:lnTo>
                  <a:cubicBezTo>
                    <a:pt x="20561" y="22909"/>
                    <a:pt x="21365" y="21236"/>
                    <a:pt x="21751" y="19435"/>
                  </a:cubicBezTo>
                  <a:lnTo>
                    <a:pt x="27060" y="3443"/>
                  </a:lnTo>
                  <a:cubicBezTo>
                    <a:pt x="27414" y="2060"/>
                    <a:pt x="25098" y="676"/>
                    <a:pt x="23714" y="451"/>
                  </a:cubicBezTo>
                  <a:lnTo>
                    <a:pt x="207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36;p59">
              <a:extLst>
                <a:ext uri="{FF2B5EF4-FFF2-40B4-BE49-F238E27FC236}">
                  <a16:creationId xmlns:a16="http://schemas.microsoft.com/office/drawing/2014/main" id="{9668A5C3-2155-CB4E-7D67-8280FC850F1C}"/>
                </a:ext>
              </a:extLst>
            </p:cNvPr>
            <p:cNvSpPr/>
            <p:nvPr/>
          </p:nvSpPr>
          <p:spPr>
            <a:xfrm flipH="1">
              <a:off x="5187779" y="2127364"/>
              <a:ext cx="65658" cy="315410"/>
            </a:xfrm>
            <a:custGeom>
              <a:avLst/>
              <a:gdLst/>
              <a:ahLst/>
              <a:cxnLst/>
              <a:rect l="l" t="t" r="r" b="b"/>
              <a:pathLst>
                <a:path w="3798" h="18245" fill="none" extrusionOk="0">
                  <a:moveTo>
                    <a:pt x="805" y="1"/>
                  </a:moveTo>
                  <a:lnTo>
                    <a:pt x="1642" y="7112"/>
                  </a:lnTo>
                  <a:cubicBezTo>
                    <a:pt x="1642" y="7112"/>
                    <a:pt x="1" y="15059"/>
                    <a:pt x="3797" y="18244"/>
                  </a:cubicBezTo>
                </a:path>
              </a:pathLst>
            </a:custGeom>
            <a:noFill/>
            <a:ln w="32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37;p59">
              <a:extLst>
                <a:ext uri="{FF2B5EF4-FFF2-40B4-BE49-F238E27FC236}">
                  <a16:creationId xmlns:a16="http://schemas.microsoft.com/office/drawing/2014/main" id="{4F160B14-3075-C45C-DAAA-CAA98703BDAF}"/>
                </a:ext>
              </a:extLst>
            </p:cNvPr>
            <p:cNvSpPr/>
            <p:nvPr/>
          </p:nvSpPr>
          <p:spPr>
            <a:xfrm flipH="1">
              <a:off x="4886857" y="1997761"/>
              <a:ext cx="307061" cy="79004"/>
            </a:xfrm>
            <a:custGeom>
              <a:avLst/>
              <a:gdLst/>
              <a:ahLst/>
              <a:cxnLst/>
              <a:rect l="l" t="t" r="r" b="b"/>
              <a:pathLst>
                <a:path w="17762" h="4570" extrusionOk="0">
                  <a:moveTo>
                    <a:pt x="8044" y="1"/>
                  </a:moveTo>
                  <a:lnTo>
                    <a:pt x="0" y="2414"/>
                  </a:lnTo>
                  <a:cubicBezTo>
                    <a:pt x="0" y="2414"/>
                    <a:pt x="2703" y="4570"/>
                    <a:pt x="8141" y="4570"/>
                  </a:cubicBezTo>
                  <a:cubicBezTo>
                    <a:pt x="13578" y="4570"/>
                    <a:pt x="17761" y="1481"/>
                    <a:pt x="17761" y="1481"/>
                  </a:cubicBezTo>
                  <a:lnTo>
                    <a:pt x="8044" y="1"/>
                  </a:lnTo>
                  <a:close/>
                </a:path>
              </a:pathLst>
            </a:custGeom>
            <a:solidFill>
              <a:srgbClr val="B07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238;p59">
              <a:extLst>
                <a:ext uri="{FF2B5EF4-FFF2-40B4-BE49-F238E27FC236}">
                  <a16:creationId xmlns:a16="http://schemas.microsoft.com/office/drawing/2014/main" id="{1AD79BB0-B399-A445-45BF-FB82C0FC0B03}"/>
                </a:ext>
              </a:extLst>
            </p:cNvPr>
            <p:cNvSpPr/>
            <p:nvPr/>
          </p:nvSpPr>
          <p:spPr>
            <a:xfrm flipH="1">
              <a:off x="4690510" y="2030451"/>
              <a:ext cx="256443" cy="482408"/>
            </a:xfrm>
            <a:custGeom>
              <a:avLst/>
              <a:gdLst/>
              <a:ahLst/>
              <a:cxnLst/>
              <a:rect l="l" t="t" r="r" b="b"/>
              <a:pathLst>
                <a:path w="14834" h="27905" extrusionOk="0">
                  <a:moveTo>
                    <a:pt x="5192" y="0"/>
                  </a:moveTo>
                  <a:cubicBezTo>
                    <a:pt x="4559" y="0"/>
                    <a:pt x="3911" y="126"/>
                    <a:pt x="3282" y="394"/>
                  </a:cubicBezTo>
                  <a:cubicBezTo>
                    <a:pt x="1159" y="1295"/>
                    <a:pt x="0" y="3612"/>
                    <a:pt x="515" y="5896"/>
                  </a:cubicBezTo>
                  <a:lnTo>
                    <a:pt x="5599" y="24429"/>
                  </a:lnTo>
                  <a:cubicBezTo>
                    <a:pt x="6044" y="26466"/>
                    <a:pt x="7875" y="27905"/>
                    <a:pt x="9938" y="27905"/>
                  </a:cubicBezTo>
                  <a:cubicBezTo>
                    <a:pt x="9961" y="27905"/>
                    <a:pt x="9984" y="27905"/>
                    <a:pt x="10007" y="27904"/>
                  </a:cubicBezTo>
                  <a:cubicBezTo>
                    <a:pt x="12774" y="27872"/>
                    <a:pt x="14833" y="25362"/>
                    <a:pt x="14383" y="22660"/>
                  </a:cubicBezTo>
                  <a:lnTo>
                    <a:pt x="9942" y="3998"/>
                  </a:lnTo>
                  <a:cubicBezTo>
                    <a:pt x="9516" y="1588"/>
                    <a:pt x="7443" y="0"/>
                    <a:pt x="5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239;p59">
              <a:extLst>
                <a:ext uri="{FF2B5EF4-FFF2-40B4-BE49-F238E27FC236}">
                  <a16:creationId xmlns:a16="http://schemas.microsoft.com/office/drawing/2014/main" id="{D84EE21F-2D2F-83C6-CE9B-7159B97CC79C}"/>
                </a:ext>
              </a:extLst>
            </p:cNvPr>
            <p:cNvSpPr/>
            <p:nvPr/>
          </p:nvSpPr>
          <p:spPr>
            <a:xfrm flipH="1">
              <a:off x="4880189" y="2190773"/>
              <a:ext cx="41732" cy="153548"/>
            </a:xfrm>
            <a:custGeom>
              <a:avLst/>
              <a:gdLst/>
              <a:ahLst/>
              <a:cxnLst/>
              <a:rect l="l" t="t" r="r" b="b"/>
              <a:pathLst>
                <a:path w="2414" h="8882" fill="none" extrusionOk="0">
                  <a:moveTo>
                    <a:pt x="2413" y="8881"/>
                  </a:moveTo>
                  <a:lnTo>
                    <a:pt x="0" y="1"/>
                  </a:lnTo>
                </a:path>
              </a:pathLst>
            </a:custGeom>
            <a:noFill/>
            <a:ln w="32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40;p59">
              <a:extLst>
                <a:ext uri="{FF2B5EF4-FFF2-40B4-BE49-F238E27FC236}">
                  <a16:creationId xmlns:a16="http://schemas.microsoft.com/office/drawing/2014/main" id="{0702B901-E390-B344-43BF-B40D19417754}"/>
                </a:ext>
              </a:extLst>
            </p:cNvPr>
            <p:cNvSpPr/>
            <p:nvPr/>
          </p:nvSpPr>
          <p:spPr>
            <a:xfrm flipH="1">
              <a:off x="4880189" y="2232487"/>
              <a:ext cx="41732" cy="111833"/>
            </a:xfrm>
            <a:custGeom>
              <a:avLst/>
              <a:gdLst/>
              <a:ahLst/>
              <a:cxnLst/>
              <a:rect l="l" t="t" r="r" b="b"/>
              <a:pathLst>
                <a:path w="2414" h="6469" extrusionOk="0">
                  <a:moveTo>
                    <a:pt x="644" y="1"/>
                  </a:moveTo>
                  <a:lnTo>
                    <a:pt x="0" y="6211"/>
                  </a:lnTo>
                  <a:lnTo>
                    <a:pt x="2413" y="6468"/>
                  </a:lnTo>
                  <a:lnTo>
                    <a:pt x="2413" y="6468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241;p59">
              <a:extLst>
                <a:ext uri="{FF2B5EF4-FFF2-40B4-BE49-F238E27FC236}">
                  <a16:creationId xmlns:a16="http://schemas.microsoft.com/office/drawing/2014/main" id="{1F7178C6-1055-D1C0-DE32-D651AE212AA3}"/>
                </a:ext>
              </a:extLst>
            </p:cNvPr>
            <p:cNvSpPr/>
            <p:nvPr/>
          </p:nvSpPr>
          <p:spPr>
            <a:xfrm flipH="1">
              <a:off x="5193343" y="2133483"/>
              <a:ext cx="190802" cy="217511"/>
            </a:xfrm>
            <a:custGeom>
              <a:avLst/>
              <a:gdLst/>
              <a:ahLst/>
              <a:cxnLst/>
              <a:rect l="l" t="t" r="r" b="b"/>
              <a:pathLst>
                <a:path w="11037" h="12582" extrusionOk="0">
                  <a:moveTo>
                    <a:pt x="419" y="1"/>
                  </a:moveTo>
                  <a:cubicBezTo>
                    <a:pt x="161" y="1"/>
                    <a:pt x="0" y="258"/>
                    <a:pt x="97" y="483"/>
                  </a:cubicBezTo>
                  <a:lnTo>
                    <a:pt x="4601" y="12356"/>
                  </a:lnTo>
                  <a:cubicBezTo>
                    <a:pt x="4634" y="12485"/>
                    <a:pt x="4762" y="12581"/>
                    <a:pt x="4923" y="12581"/>
                  </a:cubicBezTo>
                  <a:lnTo>
                    <a:pt x="10650" y="12581"/>
                  </a:lnTo>
                  <a:cubicBezTo>
                    <a:pt x="10876" y="12581"/>
                    <a:pt x="11037" y="12324"/>
                    <a:pt x="10972" y="12099"/>
                  </a:cubicBezTo>
                  <a:lnTo>
                    <a:pt x="6468" y="226"/>
                  </a:lnTo>
                  <a:cubicBezTo>
                    <a:pt x="6435" y="97"/>
                    <a:pt x="6307" y="1"/>
                    <a:pt x="6146" y="1"/>
                  </a:cubicBez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242;p59">
              <a:extLst>
                <a:ext uri="{FF2B5EF4-FFF2-40B4-BE49-F238E27FC236}">
                  <a16:creationId xmlns:a16="http://schemas.microsoft.com/office/drawing/2014/main" id="{71FB62AA-8F7F-C496-31F9-5E0FFF88BC6D}"/>
                </a:ext>
              </a:extLst>
            </p:cNvPr>
            <p:cNvSpPr/>
            <p:nvPr/>
          </p:nvSpPr>
          <p:spPr>
            <a:xfrm flipH="1">
              <a:off x="5149400" y="2259749"/>
              <a:ext cx="168000" cy="137470"/>
            </a:xfrm>
            <a:custGeom>
              <a:avLst/>
              <a:gdLst/>
              <a:ahLst/>
              <a:cxnLst/>
              <a:rect l="l" t="t" r="r" b="b"/>
              <a:pathLst>
                <a:path w="9718" h="7952" extrusionOk="0">
                  <a:moveTo>
                    <a:pt x="5309" y="1"/>
                  </a:moveTo>
                  <a:lnTo>
                    <a:pt x="6049" y="1995"/>
                  </a:lnTo>
                  <a:lnTo>
                    <a:pt x="6049" y="1995"/>
                  </a:lnTo>
                  <a:lnTo>
                    <a:pt x="3636" y="1191"/>
                  </a:lnTo>
                  <a:cubicBezTo>
                    <a:pt x="3359" y="1098"/>
                    <a:pt x="3074" y="1054"/>
                    <a:pt x="2792" y="1054"/>
                  </a:cubicBezTo>
                  <a:cubicBezTo>
                    <a:pt x="1898" y="1054"/>
                    <a:pt x="1037" y="1502"/>
                    <a:pt x="547" y="2285"/>
                  </a:cubicBezTo>
                  <a:cubicBezTo>
                    <a:pt x="129" y="2896"/>
                    <a:pt x="0" y="3636"/>
                    <a:pt x="193" y="4344"/>
                  </a:cubicBezTo>
                  <a:cubicBezTo>
                    <a:pt x="1034" y="7465"/>
                    <a:pt x="4433" y="7952"/>
                    <a:pt x="6472" y="7952"/>
                  </a:cubicBezTo>
                  <a:cubicBezTo>
                    <a:pt x="7398" y="7952"/>
                    <a:pt x="8044" y="7851"/>
                    <a:pt x="8044" y="7851"/>
                  </a:cubicBezTo>
                  <a:lnTo>
                    <a:pt x="9717" y="4827"/>
                  </a:lnTo>
                  <a:lnTo>
                    <a:pt x="8591" y="2864"/>
                  </a:lnTo>
                  <a:cubicBezTo>
                    <a:pt x="8173" y="2156"/>
                    <a:pt x="7594" y="1545"/>
                    <a:pt x="6918" y="1094"/>
                  </a:cubicBezTo>
                  <a:lnTo>
                    <a:pt x="5309" y="1"/>
                  </a:lnTo>
                  <a:close/>
                </a:path>
              </a:pathLst>
            </a:custGeom>
            <a:solidFill>
              <a:srgbClr val="B07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243;p59">
              <a:extLst>
                <a:ext uri="{FF2B5EF4-FFF2-40B4-BE49-F238E27FC236}">
                  <a16:creationId xmlns:a16="http://schemas.microsoft.com/office/drawing/2014/main" id="{3E3F5571-BE66-5945-53C0-ACFF21CBBC37}"/>
                </a:ext>
              </a:extLst>
            </p:cNvPr>
            <p:cNvSpPr/>
            <p:nvPr/>
          </p:nvSpPr>
          <p:spPr>
            <a:xfrm flipH="1">
              <a:off x="5050950" y="2338181"/>
              <a:ext cx="127392" cy="75097"/>
            </a:xfrm>
            <a:custGeom>
              <a:avLst/>
              <a:gdLst/>
              <a:ahLst/>
              <a:cxnLst/>
              <a:rect l="l" t="t" r="r" b="b"/>
              <a:pathLst>
                <a:path w="7369" h="4344" extrusionOk="0">
                  <a:moveTo>
                    <a:pt x="837" y="0"/>
                  </a:moveTo>
                  <a:lnTo>
                    <a:pt x="0" y="3314"/>
                  </a:lnTo>
                  <a:lnTo>
                    <a:pt x="5567" y="4344"/>
                  </a:lnTo>
                  <a:lnTo>
                    <a:pt x="7368" y="740"/>
                  </a:lnTo>
                  <a:lnTo>
                    <a:pt x="837" y="0"/>
                  </a:lnTo>
                  <a:close/>
                </a:path>
              </a:pathLst>
            </a:custGeom>
            <a:solidFill>
              <a:srgbClr val="B07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244;p59">
              <a:extLst>
                <a:ext uri="{FF2B5EF4-FFF2-40B4-BE49-F238E27FC236}">
                  <a16:creationId xmlns:a16="http://schemas.microsoft.com/office/drawing/2014/main" id="{B17BEA87-E0B0-FF73-5114-4BEC4070B5A9}"/>
                </a:ext>
              </a:extLst>
            </p:cNvPr>
            <p:cNvSpPr/>
            <p:nvPr/>
          </p:nvSpPr>
          <p:spPr>
            <a:xfrm flipH="1">
              <a:off x="4791189" y="2314256"/>
              <a:ext cx="328756" cy="196369"/>
            </a:xfrm>
            <a:custGeom>
              <a:avLst/>
              <a:gdLst/>
              <a:ahLst/>
              <a:cxnLst/>
              <a:rect l="l" t="t" r="r" b="b"/>
              <a:pathLst>
                <a:path w="19017" h="11359" extrusionOk="0">
                  <a:moveTo>
                    <a:pt x="1" y="1"/>
                  </a:moveTo>
                  <a:lnTo>
                    <a:pt x="1" y="7401"/>
                  </a:lnTo>
                  <a:lnTo>
                    <a:pt x="19016" y="11359"/>
                  </a:lnTo>
                  <a:lnTo>
                    <a:pt x="19016" y="11359"/>
                  </a:lnTo>
                  <a:lnTo>
                    <a:pt x="18630" y="23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245;p59">
              <a:extLst>
                <a:ext uri="{FF2B5EF4-FFF2-40B4-BE49-F238E27FC236}">
                  <a16:creationId xmlns:a16="http://schemas.microsoft.com/office/drawing/2014/main" id="{88EF7CFD-6889-FEED-04AF-782A8065CC13}"/>
                </a:ext>
              </a:extLst>
            </p:cNvPr>
            <p:cNvSpPr/>
            <p:nvPr/>
          </p:nvSpPr>
          <p:spPr>
            <a:xfrm flipH="1">
              <a:off x="4811208" y="2314256"/>
              <a:ext cx="309844" cy="40626"/>
            </a:xfrm>
            <a:custGeom>
              <a:avLst/>
              <a:gdLst/>
              <a:ahLst/>
              <a:cxnLst/>
              <a:rect l="l" t="t" r="r" b="b"/>
              <a:pathLst>
                <a:path w="17923" h="2350" fill="none" extrusionOk="0">
                  <a:moveTo>
                    <a:pt x="0" y="1609"/>
                  </a:moveTo>
                  <a:lnTo>
                    <a:pt x="0" y="1"/>
                  </a:lnTo>
                  <a:lnTo>
                    <a:pt x="17922" y="2349"/>
                  </a:lnTo>
                </a:path>
              </a:pathLst>
            </a:custGeom>
            <a:noFill/>
            <a:ln w="32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246;p59">
              <a:extLst>
                <a:ext uri="{FF2B5EF4-FFF2-40B4-BE49-F238E27FC236}">
                  <a16:creationId xmlns:a16="http://schemas.microsoft.com/office/drawing/2014/main" id="{32BF8A34-7717-C08B-B071-BCB5DFE285B0}"/>
                </a:ext>
              </a:extLst>
            </p:cNvPr>
            <p:cNvSpPr/>
            <p:nvPr/>
          </p:nvSpPr>
          <p:spPr>
            <a:xfrm flipH="1">
              <a:off x="5120481" y="2407710"/>
              <a:ext cx="1124" cy="33382"/>
            </a:xfrm>
            <a:custGeom>
              <a:avLst/>
              <a:gdLst/>
              <a:ahLst/>
              <a:cxnLst/>
              <a:rect l="l" t="t" r="r" b="b"/>
              <a:pathLst>
                <a:path w="65" h="1931" fill="none" extrusionOk="0">
                  <a:moveTo>
                    <a:pt x="0" y="0"/>
                  </a:moveTo>
                  <a:lnTo>
                    <a:pt x="65" y="1931"/>
                  </a:lnTo>
                </a:path>
              </a:pathLst>
            </a:custGeom>
            <a:noFill/>
            <a:ln w="32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247;p59">
              <a:extLst>
                <a:ext uri="{FF2B5EF4-FFF2-40B4-BE49-F238E27FC236}">
                  <a16:creationId xmlns:a16="http://schemas.microsoft.com/office/drawing/2014/main" id="{AF87C5B3-26C5-EAFF-2392-1087AFB24AEE}"/>
                </a:ext>
              </a:extLst>
            </p:cNvPr>
            <p:cNvSpPr/>
            <p:nvPr/>
          </p:nvSpPr>
          <p:spPr>
            <a:xfrm flipH="1">
              <a:off x="5403055" y="1319650"/>
              <a:ext cx="531210" cy="471015"/>
            </a:xfrm>
            <a:custGeom>
              <a:avLst/>
              <a:gdLst/>
              <a:ahLst/>
              <a:cxnLst/>
              <a:rect l="l" t="t" r="r" b="b"/>
              <a:pathLst>
                <a:path w="30728" h="27246" extrusionOk="0">
                  <a:moveTo>
                    <a:pt x="15382" y="0"/>
                  </a:moveTo>
                  <a:cubicBezTo>
                    <a:pt x="11333" y="0"/>
                    <a:pt x="7322" y="1800"/>
                    <a:pt x="4634" y="5235"/>
                  </a:cubicBezTo>
                  <a:cubicBezTo>
                    <a:pt x="0" y="11156"/>
                    <a:pt x="1030" y="19714"/>
                    <a:pt x="6950" y="24347"/>
                  </a:cubicBezTo>
                  <a:cubicBezTo>
                    <a:pt x="9457" y="26299"/>
                    <a:pt x="12427" y="27246"/>
                    <a:pt x="15371" y="27246"/>
                  </a:cubicBezTo>
                  <a:cubicBezTo>
                    <a:pt x="19416" y="27246"/>
                    <a:pt x="23413" y="25458"/>
                    <a:pt x="26095" y="22031"/>
                  </a:cubicBezTo>
                  <a:cubicBezTo>
                    <a:pt x="30728" y="16111"/>
                    <a:pt x="29666" y="7520"/>
                    <a:pt x="23746" y="2886"/>
                  </a:cubicBezTo>
                  <a:cubicBezTo>
                    <a:pt x="21261" y="942"/>
                    <a:pt x="18311" y="0"/>
                    <a:pt x="15382" y="0"/>
                  </a:cubicBezTo>
                  <a:close/>
                </a:path>
              </a:pathLst>
            </a:custGeom>
            <a:solidFill>
              <a:srgbClr val="D9D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248;p59">
              <a:extLst>
                <a:ext uri="{FF2B5EF4-FFF2-40B4-BE49-F238E27FC236}">
                  <a16:creationId xmlns:a16="http://schemas.microsoft.com/office/drawing/2014/main" id="{F8116873-350B-260B-71C9-72F5BF1419E5}"/>
                </a:ext>
              </a:extLst>
            </p:cNvPr>
            <p:cNvSpPr/>
            <p:nvPr/>
          </p:nvSpPr>
          <p:spPr>
            <a:xfrm flipH="1">
              <a:off x="5446436" y="1633188"/>
              <a:ext cx="132958" cy="129068"/>
            </a:xfrm>
            <a:custGeom>
              <a:avLst/>
              <a:gdLst/>
              <a:ahLst/>
              <a:cxnLst/>
              <a:rect l="l" t="t" r="r" b="b"/>
              <a:pathLst>
                <a:path w="7691" h="7466" extrusionOk="0">
                  <a:moveTo>
                    <a:pt x="4923" y="1"/>
                  </a:moveTo>
                  <a:lnTo>
                    <a:pt x="0" y="4602"/>
                  </a:lnTo>
                  <a:lnTo>
                    <a:pt x="7690" y="7465"/>
                  </a:lnTo>
                  <a:lnTo>
                    <a:pt x="4923" y="1"/>
                  </a:lnTo>
                  <a:close/>
                </a:path>
              </a:pathLst>
            </a:custGeom>
            <a:solidFill>
              <a:srgbClr val="D9D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249;p59">
              <a:extLst>
                <a:ext uri="{FF2B5EF4-FFF2-40B4-BE49-F238E27FC236}">
                  <a16:creationId xmlns:a16="http://schemas.microsoft.com/office/drawing/2014/main" id="{9987BE09-5CE5-7745-0222-45B85A991C7A}"/>
                </a:ext>
              </a:extLst>
            </p:cNvPr>
            <p:cNvSpPr/>
            <p:nvPr/>
          </p:nvSpPr>
          <p:spPr>
            <a:xfrm flipH="1">
              <a:off x="4166470" y="4114202"/>
              <a:ext cx="4674592" cy="17"/>
            </a:xfrm>
            <a:custGeom>
              <a:avLst/>
              <a:gdLst/>
              <a:ahLst/>
              <a:cxnLst/>
              <a:rect l="l" t="t" r="r" b="b"/>
              <a:pathLst>
                <a:path w="270403" h="1" fill="none" extrusionOk="0">
                  <a:moveTo>
                    <a:pt x="0" y="0"/>
                  </a:moveTo>
                  <a:lnTo>
                    <a:pt x="270402" y="0"/>
                  </a:lnTo>
                </a:path>
              </a:pathLst>
            </a:custGeom>
            <a:noFill/>
            <a:ln w="9650" cap="rnd" cmpd="sng">
              <a:solidFill>
                <a:srgbClr val="2012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254;p59">
              <a:extLst>
                <a:ext uri="{FF2B5EF4-FFF2-40B4-BE49-F238E27FC236}">
                  <a16:creationId xmlns:a16="http://schemas.microsoft.com/office/drawing/2014/main" id="{E9518C30-CF16-4F48-B19E-B7314233E034}"/>
                </a:ext>
              </a:extLst>
            </p:cNvPr>
            <p:cNvSpPr/>
            <p:nvPr/>
          </p:nvSpPr>
          <p:spPr>
            <a:xfrm flipH="1">
              <a:off x="5583279" y="1413577"/>
              <a:ext cx="170774" cy="248429"/>
            </a:xfrm>
            <a:custGeom>
              <a:avLst/>
              <a:gdLst/>
              <a:ahLst/>
              <a:cxnLst/>
              <a:rect l="l" t="t" r="r" b="b"/>
              <a:pathLst>
                <a:path w="23612" h="34349" extrusionOk="0">
                  <a:moveTo>
                    <a:pt x="13053" y="5891"/>
                  </a:moveTo>
                  <a:cubicBezTo>
                    <a:pt x="15804" y="5891"/>
                    <a:pt x="18437" y="8029"/>
                    <a:pt x="18437" y="11271"/>
                  </a:cubicBezTo>
                  <a:cubicBezTo>
                    <a:pt x="18437" y="14231"/>
                    <a:pt x="16056" y="16612"/>
                    <a:pt x="13096" y="16612"/>
                  </a:cubicBezTo>
                  <a:cubicBezTo>
                    <a:pt x="8302" y="16612"/>
                    <a:pt x="5921" y="10853"/>
                    <a:pt x="9300" y="7474"/>
                  </a:cubicBezTo>
                  <a:cubicBezTo>
                    <a:pt x="10393" y="6381"/>
                    <a:pt x="11737" y="5891"/>
                    <a:pt x="13053" y="5891"/>
                  </a:cubicBezTo>
                  <a:close/>
                  <a:moveTo>
                    <a:pt x="12672" y="1"/>
                  </a:moveTo>
                  <a:cubicBezTo>
                    <a:pt x="12039" y="1"/>
                    <a:pt x="11396" y="56"/>
                    <a:pt x="10748" y="171"/>
                  </a:cubicBezTo>
                  <a:cubicBezTo>
                    <a:pt x="3991" y="1361"/>
                    <a:pt x="1" y="8375"/>
                    <a:pt x="2414" y="14778"/>
                  </a:cubicBezTo>
                  <a:lnTo>
                    <a:pt x="2511" y="15004"/>
                  </a:lnTo>
                  <a:cubicBezTo>
                    <a:pt x="2607" y="15325"/>
                    <a:pt x="2768" y="15615"/>
                    <a:pt x="2929" y="15937"/>
                  </a:cubicBezTo>
                  <a:lnTo>
                    <a:pt x="11134" y="33408"/>
                  </a:lnTo>
                  <a:cubicBezTo>
                    <a:pt x="11439" y="34035"/>
                    <a:pt x="12051" y="34349"/>
                    <a:pt x="12658" y="34349"/>
                  </a:cubicBezTo>
                  <a:cubicBezTo>
                    <a:pt x="13265" y="34349"/>
                    <a:pt x="13869" y="34035"/>
                    <a:pt x="14158" y="33408"/>
                  </a:cubicBezTo>
                  <a:lnTo>
                    <a:pt x="22395" y="15872"/>
                  </a:lnTo>
                  <a:cubicBezTo>
                    <a:pt x="22524" y="15583"/>
                    <a:pt x="22685" y="15325"/>
                    <a:pt x="22813" y="15004"/>
                  </a:cubicBezTo>
                  <a:lnTo>
                    <a:pt x="22910" y="14778"/>
                  </a:lnTo>
                  <a:lnTo>
                    <a:pt x="22878" y="14778"/>
                  </a:lnTo>
                  <a:cubicBezTo>
                    <a:pt x="23328" y="13588"/>
                    <a:pt x="23553" y="12301"/>
                    <a:pt x="23553" y="11046"/>
                  </a:cubicBezTo>
                  <a:cubicBezTo>
                    <a:pt x="23611" y="4853"/>
                    <a:pt x="18600" y="1"/>
                    <a:pt x="12672" y="1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255;p59">
              <a:extLst>
                <a:ext uri="{FF2B5EF4-FFF2-40B4-BE49-F238E27FC236}">
                  <a16:creationId xmlns:a16="http://schemas.microsoft.com/office/drawing/2014/main" id="{277373C2-6F99-53B3-5BBA-AE54DFB045B3}"/>
                </a:ext>
              </a:extLst>
            </p:cNvPr>
            <p:cNvSpPr/>
            <p:nvPr/>
          </p:nvSpPr>
          <p:spPr>
            <a:xfrm flipH="1">
              <a:off x="5568547" y="1661996"/>
              <a:ext cx="200229" cy="35411"/>
            </a:xfrm>
            <a:custGeom>
              <a:avLst/>
              <a:gdLst/>
              <a:ahLst/>
              <a:cxnLst/>
              <a:rect l="l" t="t" r="r" b="b"/>
              <a:pathLst>
                <a:path w="23296" h="4120" extrusionOk="0">
                  <a:moveTo>
                    <a:pt x="11648" y="1"/>
                  </a:moveTo>
                  <a:cubicBezTo>
                    <a:pt x="5213" y="1"/>
                    <a:pt x="1" y="902"/>
                    <a:pt x="1" y="2060"/>
                  </a:cubicBezTo>
                  <a:cubicBezTo>
                    <a:pt x="1" y="3186"/>
                    <a:pt x="5213" y="4119"/>
                    <a:pt x="11648" y="4119"/>
                  </a:cubicBezTo>
                  <a:cubicBezTo>
                    <a:pt x="18084" y="4119"/>
                    <a:pt x="23296" y="3186"/>
                    <a:pt x="23296" y="2060"/>
                  </a:cubicBezTo>
                  <a:cubicBezTo>
                    <a:pt x="23296" y="902"/>
                    <a:pt x="18084" y="1"/>
                    <a:pt x="11648" y="1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Content Placeholder 2">
            <a:extLst>
              <a:ext uri="{FF2B5EF4-FFF2-40B4-BE49-F238E27FC236}">
                <a16:creationId xmlns:a16="http://schemas.microsoft.com/office/drawing/2014/main" id="{1475A59F-AEE2-DB99-ED74-4C53C79E3792}"/>
              </a:ext>
            </a:extLst>
          </p:cNvPr>
          <p:cNvSpPr txBox="1">
            <a:spLocks/>
          </p:cNvSpPr>
          <p:nvPr/>
        </p:nvSpPr>
        <p:spPr>
          <a:xfrm>
            <a:off x="9109228" y="6074318"/>
            <a:ext cx="1401147" cy="2556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﻿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None/>
            </a:pPr>
            <a:r>
              <a:rPr lang="en-US" sz="1200" dirty="0"/>
              <a:t>Image by </a:t>
            </a:r>
            <a:r>
              <a:rPr lang="en-US" sz="1200" dirty="0" err="1"/>
              <a:t>Freepik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42212416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6"/>
          <p:cNvSpPr txBox="1">
            <a:spLocks noGrp="1"/>
          </p:cNvSpPr>
          <p:nvPr>
            <p:ph type="title"/>
          </p:nvPr>
        </p:nvSpPr>
        <p:spPr>
          <a:xfrm>
            <a:off x="609600" y="1621135"/>
            <a:ext cx="10972800" cy="3302000"/>
          </a:xfrm>
          <a:prstGeom prst="rect">
            <a:avLst/>
          </a:prstGeom>
        </p:spPr>
        <p:txBody>
          <a:bodyPr spcFirstLastPara="1" vert="horz" wrap="square" lIns="25400" tIns="25400" rIns="25400" bIns="25400" rtlCol="0" anchor="ctr" anchorCtr="0">
            <a:normAutofit/>
          </a:bodyPr>
          <a:lstStyle/>
          <a:p>
            <a:pPr algn="l">
              <a:lnSpc>
                <a:spcPct val="115000"/>
              </a:lnSpc>
              <a:spcBef>
                <a:spcPts val="1200"/>
              </a:spcBef>
            </a:pPr>
            <a:r>
              <a:rPr lang="en" sz="3200" i="1" dirty="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… a </a:t>
            </a:r>
            <a:r>
              <a:rPr lang="en" sz="3200" b="1" i="1" dirty="0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cost effective, rapidly deployable</a:t>
            </a:r>
            <a:r>
              <a:rPr lang="en" sz="3200" i="1" dirty="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 solution for </a:t>
            </a:r>
            <a:r>
              <a:rPr lang="en" sz="3200" b="1" i="1" dirty="0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travel behaviour data collection</a:t>
            </a:r>
            <a:r>
              <a:rPr lang="en" sz="3200" i="1" dirty="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 – that is also </a:t>
            </a:r>
            <a:r>
              <a:rPr lang="en" sz="3200" b="1" i="1" dirty="0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easily scalable</a:t>
            </a:r>
            <a:r>
              <a:rPr lang="en" sz="3200" i="1" dirty="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 with your project’s budget.</a:t>
            </a:r>
            <a:endParaRPr sz="3200" i="1" dirty="0"/>
          </a:p>
        </p:txBody>
      </p:sp>
      <p:sp>
        <p:nvSpPr>
          <p:cNvPr id="193" name="Google Shape;193;p3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25400" tIns="25400" rIns="25400" bIns="25400" rtlCol="0" anchor="ctr" anchorCtr="0">
            <a:normAutofit/>
          </a:bodyPr>
          <a:lstStyle/>
          <a:p>
            <a:pPr algn="l"/>
            <a:r>
              <a:rPr lang="en" sz="4267" b="1">
                <a:latin typeface="IBM Plex Sans"/>
                <a:ea typeface="IBM Plex Sans"/>
                <a:cs typeface="IBM Plex Sans"/>
                <a:sym typeface="IBM Plex Sans"/>
              </a:rPr>
              <a:t>Fourstep offers</a:t>
            </a:r>
            <a:endParaRPr sz="4267" b="1"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7"/>
          <p:cNvPicPr preferRelativeResize="0"/>
          <p:nvPr/>
        </p:nvPicPr>
        <p:blipFill rotWithShape="1">
          <a:blip r:embed="rId3">
            <a:alphaModFix/>
          </a:blip>
          <a:srcRect l="30285" t="54731" r="30281" b="3950"/>
          <a:stretch/>
        </p:blipFill>
        <p:spPr>
          <a:xfrm>
            <a:off x="8075400" y="3766472"/>
            <a:ext cx="2620901" cy="1830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7"/>
          <p:cNvPicPr preferRelativeResize="0"/>
          <p:nvPr/>
        </p:nvPicPr>
        <p:blipFill rotWithShape="1">
          <a:blip r:embed="rId4">
            <a:alphaModFix/>
          </a:blip>
          <a:srcRect l="13033" t="45024" r="13040" b="14474"/>
          <a:stretch/>
        </p:blipFill>
        <p:spPr>
          <a:xfrm>
            <a:off x="1817601" y="3762401"/>
            <a:ext cx="2620865" cy="1794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7"/>
          <p:cNvPicPr preferRelativeResize="0"/>
          <p:nvPr/>
        </p:nvPicPr>
        <p:blipFill rotWithShape="1">
          <a:blip r:embed="rId5">
            <a:alphaModFix/>
          </a:blip>
          <a:srcRect l="13033" t="65689" r="13040"/>
          <a:stretch/>
        </p:blipFill>
        <p:spPr>
          <a:xfrm>
            <a:off x="4946501" y="2401367"/>
            <a:ext cx="2620865" cy="15199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1" name="Google Shape;201;p37"/>
          <p:cNvGrpSpPr/>
          <p:nvPr/>
        </p:nvGrpSpPr>
        <p:grpSpPr>
          <a:xfrm>
            <a:off x="7978331" y="2001135"/>
            <a:ext cx="3004800" cy="1725020"/>
            <a:chOff x="4782148" y="1763925"/>
            <a:chExt cx="2253600" cy="1293765"/>
          </a:xfrm>
        </p:grpSpPr>
        <p:grpSp>
          <p:nvGrpSpPr>
            <p:cNvPr id="202" name="Google Shape;202;p37"/>
            <p:cNvGrpSpPr/>
            <p:nvPr/>
          </p:nvGrpSpPr>
          <p:grpSpPr>
            <a:xfrm>
              <a:off x="4808316" y="2800065"/>
              <a:ext cx="92400" cy="257625"/>
              <a:chOff x="845575" y="2563700"/>
              <a:chExt cx="92400" cy="257625"/>
            </a:xfrm>
          </p:grpSpPr>
          <p:cxnSp>
            <p:nvCxnSpPr>
              <p:cNvPr id="203" name="Google Shape;203;p37"/>
              <p:cNvCxnSpPr/>
              <p:nvPr/>
            </p:nvCxnSpPr>
            <p:spPr>
              <a:xfrm>
                <a:off x="891775" y="2616125"/>
                <a:ext cx="3300" cy="205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04" name="Google Shape;204;p37"/>
              <p:cNvSpPr/>
              <p:nvPr/>
            </p:nvSpPr>
            <p:spPr>
              <a:xfrm>
                <a:off x="845575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05" name="Google Shape;205;p37"/>
            <p:cNvSpPr txBox="1"/>
            <p:nvPr/>
          </p:nvSpPr>
          <p:spPr>
            <a:xfrm>
              <a:off x="4802273" y="2660606"/>
              <a:ext cx="6927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2133"/>
                </a:spcAft>
              </a:pPr>
              <a:r>
                <a:rPr lang="en" sz="1600" b="1">
                  <a:latin typeface="Roboto"/>
                  <a:ea typeface="Roboto"/>
                  <a:cs typeface="Roboto"/>
                  <a:sym typeface="Roboto"/>
                </a:rPr>
                <a:t>2022</a:t>
              </a:r>
              <a:endParaRPr sz="1600" b="1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6" name="Google Shape;206;p37"/>
            <p:cNvSpPr txBox="1"/>
            <p:nvPr/>
          </p:nvSpPr>
          <p:spPr>
            <a:xfrm>
              <a:off x="4782148" y="1763925"/>
              <a:ext cx="2253600" cy="94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1600" b="1">
                  <a:solidFill>
                    <a:schemeClr val="dk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Chicago, US</a:t>
              </a:r>
              <a:endParaRPr sz="1600" b="1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endParaRPr>
            </a:p>
            <a:p>
              <a:endParaRPr sz="1600" b="1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endParaRPr>
            </a:p>
            <a:p>
              <a:pPr>
                <a:lnSpc>
                  <a:spcPct val="115000"/>
                </a:lnSpc>
              </a:pPr>
              <a:r>
                <a:rPr lang="en" sz="1333">
                  <a:solidFill>
                    <a:schemeClr val="dk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Travel and time-use diaries of 500 Chicago residents</a:t>
              </a:r>
              <a:endParaRPr sz="1333" b="1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endParaRPr>
            </a:p>
            <a:p>
              <a:pPr>
                <a:spcBef>
                  <a:spcPts val="2133"/>
                </a:spcBef>
                <a:spcAft>
                  <a:spcPts val="2133"/>
                </a:spcAft>
              </a:pPr>
              <a:endParaRPr sz="1067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07" name="Google Shape;207;p37"/>
          <p:cNvGrpSpPr/>
          <p:nvPr/>
        </p:nvGrpSpPr>
        <p:grpSpPr>
          <a:xfrm>
            <a:off x="1634255" y="2001134"/>
            <a:ext cx="3054163" cy="1725021"/>
            <a:chOff x="786091" y="1763924"/>
            <a:chExt cx="2290622" cy="1293766"/>
          </a:xfrm>
        </p:grpSpPr>
        <p:sp>
          <p:nvSpPr>
            <p:cNvPr id="208" name="Google Shape;208;p37"/>
            <p:cNvSpPr txBox="1"/>
            <p:nvPr/>
          </p:nvSpPr>
          <p:spPr>
            <a:xfrm>
              <a:off x="786091" y="2660563"/>
              <a:ext cx="8712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2133"/>
                </a:spcAft>
              </a:pPr>
              <a:r>
                <a:rPr lang="en" sz="1600" b="1">
                  <a:latin typeface="Roboto"/>
                  <a:ea typeface="Roboto"/>
                  <a:cs typeface="Roboto"/>
                  <a:sym typeface="Roboto"/>
                </a:rPr>
                <a:t>2020</a:t>
              </a:r>
              <a:endParaRPr sz="1600" b="1"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209" name="Google Shape;209;p37"/>
            <p:cNvGrpSpPr/>
            <p:nvPr/>
          </p:nvGrpSpPr>
          <p:grpSpPr>
            <a:xfrm>
              <a:off x="881025" y="2800065"/>
              <a:ext cx="92400" cy="257625"/>
              <a:chOff x="845575" y="2563700"/>
              <a:chExt cx="92400" cy="257625"/>
            </a:xfrm>
          </p:grpSpPr>
          <p:cxnSp>
            <p:nvCxnSpPr>
              <p:cNvPr id="210" name="Google Shape;210;p37"/>
              <p:cNvCxnSpPr/>
              <p:nvPr/>
            </p:nvCxnSpPr>
            <p:spPr>
              <a:xfrm>
                <a:off x="891775" y="2616125"/>
                <a:ext cx="2400" cy="205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11" name="Google Shape;211;p37"/>
              <p:cNvSpPr/>
              <p:nvPr/>
            </p:nvSpPr>
            <p:spPr>
              <a:xfrm>
                <a:off x="845575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12" name="Google Shape;212;p37"/>
            <p:cNvSpPr txBox="1"/>
            <p:nvPr/>
          </p:nvSpPr>
          <p:spPr>
            <a:xfrm>
              <a:off x="823113" y="1763924"/>
              <a:ext cx="2253600" cy="103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1600" b="1">
                  <a:latin typeface="IBM Plex Sans"/>
                  <a:ea typeface="IBM Plex Sans"/>
                  <a:cs typeface="IBM Plex Sans"/>
                  <a:sym typeface="IBM Plex Sans"/>
                </a:rPr>
                <a:t>Australian capital cities</a:t>
              </a:r>
              <a:endParaRPr sz="1600" b="1">
                <a:latin typeface="IBM Plex Sans"/>
                <a:ea typeface="IBM Plex Sans"/>
                <a:cs typeface="IBM Plex Sans"/>
                <a:sym typeface="IBM Plex Sans"/>
              </a:endParaRPr>
            </a:p>
            <a:p>
              <a:endParaRPr sz="1600" b="1">
                <a:latin typeface="IBM Plex Sans"/>
                <a:ea typeface="IBM Plex Sans"/>
                <a:cs typeface="IBM Plex Sans"/>
                <a:sym typeface="IBM Plex Sans"/>
              </a:endParaRPr>
            </a:p>
            <a:p>
              <a:pPr>
                <a:lnSpc>
                  <a:spcPct val="115000"/>
                </a:lnSpc>
                <a:spcAft>
                  <a:spcPts val="2133"/>
                </a:spcAft>
              </a:pPr>
              <a:r>
                <a:rPr lang="en" sz="1333">
                  <a:latin typeface="IBM Plex Sans"/>
                  <a:ea typeface="IBM Plex Sans"/>
                  <a:cs typeface="IBM Plex Sans"/>
                  <a:sym typeface="IBM Plex Sans"/>
                </a:rPr>
                <a:t>Travel diaries of 100 essential workers during the start of COVID-19.</a:t>
              </a:r>
              <a:endParaRPr sz="1333" b="1">
                <a:latin typeface="IBM Plex Sans"/>
                <a:ea typeface="IBM Plex Sans"/>
                <a:cs typeface="IBM Plex Sans"/>
                <a:sym typeface="IBM Plex Sans"/>
              </a:endParaRPr>
            </a:p>
          </p:txBody>
        </p:sp>
      </p:grpSp>
      <p:sp>
        <p:nvSpPr>
          <p:cNvPr id="213" name="Google Shape;213;p37"/>
          <p:cNvSpPr txBox="1"/>
          <p:nvPr/>
        </p:nvSpPr>
        <p:spPr>
          <a:xfrm>
            <a:off x="4838800" y="3995100"/>
            <a:ext cx="1708400" cy="4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2133"/>
              </a:spcAft>
            </a:pPr>
            <a:r>
              <a:rPr lang="en" sz="1600" b="1">
                <a:latin typeface="Roboto"/>
                <a:ea typeface="Roboto"/>
                <a:cs typeface="Roboto"/>
                <a:sym typeface="Roboto"/>
              </a:rPr>
              <a:t>2021 &amp; 2023</a:t>
            </a:r>
            <a:endParaRPr sz="1600" b="1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14" name="Google Shape;214;p37"/>
          <p:cNvGrpSpPr/>
          <p:nvPr/>
        </p:nvGrpSpPr>
        <p:grpSpPr>
          <a:xfrm rot="10800000">
            <a:off x="4892897" y="3955191"/>
            <a:ext cx="123200" cy="349100"/>
            <a:chOff x="2070100" y="2563700"/>
            <a:chExt cx="92400" cy="261825"/>
          </a:xfrm>
        </p:grpSpPr>
        <p:cxnSp>
          <p:nvCxnSpPr>
            <p:cNvPr id="215" name="Google Shape;215;p37"/>
            <p:cNvCxnSpPr/>
            <p:nvPr/>
          </p:nvCxnSpPr>
          <p:spPr>
            <a:xfrm>
              <a:off x="2116300" y="2616125"/>
              <a:ext cx="1500" cy="2094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6" name="Google Shape;216;p37"/>
            <p:cNvSpPr/>
            <p:nvPr/>
          </p:nvSpPr>
          <p:spPr>
            <a:xfrm>
              <a:off x="2070100" y="2563700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17" name="Google Shape;217;p37"/>
          <p:cNvSpPr txBox="1"/>
          <p:nvPr/>
        </p:nvSpPr>
        <p:spPr>
          <a:xfrm>
            <a:off x="4838767" y="4304300"/>
            <a:ext cx="2871200" cy="17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 b="1">
                <a:latin typeface="IBM Plex Sans"/>
                <a:ea typeface="IBM Plex Sans"/>
                <a:cs typeface="IBM Plex Sans"/>
                <a:sym typeface="IBM Plex Sans"/>
              </a:rPr>
              <a:t>Sydney, Australia</a:t>
            </a:r>
            <a:endParaRPr sz="1600" b="1">
              <a:latin typeface="IBM Plex Sans"/>
              <a:ea typeface="IBM Plex Sans"/>
              <a:cs typeface="IBM Plex Sans"/>
              <a:sym typeface="IBM Plex Sans"/>
            </a:endParaRPr>
          </a:p>
          <a:p>
            <a:endParaRPr sz="1600" b="1"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121917" indent="-145623">
              <a:lnSpc>
                <a:spcPct val="115000"/>
              </a:lnSpc>
              <a:buSzPts val="1000"/>
              <a:buFont typeface="IBM Plex Sans"/>
              <a:buChar char="●"/>
            </a:pPr>
            <a:r>
              <a:rPr lang="en" sz="1333" b="1">
                <a:latin typeface="IBM Plex Sans"/>
                <a:ea typeface="IBM Plex Sans"/>
                <a:cs typeface="IBM Plex Sans"/>
                <a:sym typeface="IBM Plex Sans"/>
              </a:rPr>
              <a:t>2021</a:t>
            </a:r>
            <a:r>
              <a:rPr lang="en" sz="1333">
                <a:latin typeface="IBM Plex Sans"/>
                <a:ea typeface="IBM Plex Sans"/>
                <a:cs typeface="IBM Plex Sans"/>
                <a:sym typeface="IBM Plex Sans"/>
              </a:rPr>
              <a:t> - Travel diaries of 130 Sydney residents during the second COVID-19 lockdown.</a:t>
            </a:r>
            <a:endParaRPr sz="1333"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121917" indent="-145623">
              <a:lnSpc>
                <a:spcPct val="115000"/>
              </a:lnSpc>
              <a:buSzPts val="1000"/>
              <a:buFont typeface="IBM Plex Sans"/>
              <a:buChar char="●"/>
            </a:pPr>
            <a:r>
              <a:rPr lang="en" sz="1333" b="1">
                <a:latin typeface="IBM Plex Sans"/>
                <a:ea typeface="IBM Plex Sans"/>
                <a:cs typeface="IBM Plex Sans"/>
                <a:sym typeface="IBM Plex Sans"/>
              </a:rPr>
              <a:t>2023</a:t>
            </a:r>
            <a:r>
              <a:rPr lang="en" sz="1333">
                <a:latin typeface="IBM Plex Sans"/>
                <a:ea typeface="IBM Plex Sans"/>
                <a:cs typeface="IBM Plex Sans"/>
                <a:sym typeface="IBM Plex Sans"/>
              </a:rPr>
              <a:t> - 100 Sydney cyclist travel diaries collected for an ARC project.</a:t>
            </a:r>
            <a:endParaRPr sz="1333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218" name="Google Shape;218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58251" y="3153534"/>
            <a:ext cx="1272869" cy="502701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7"/>
          <p:cNvSpPr txBox="1">
            <a:spLocks noGrp="1"/>
          </p:cNvSpPr>
          <p:nvPr>
            <p:ph type="title" idx="4294967295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b="1">
                <a:latin typeface="IBM Plex Sans"/>
                <a:ea typeface="IBM Plex Sans"/>
                <a:cs typeface="IBM Plex Sans"/>
                <a:sym typeface="IBM Plex Sans"/>
              </a:rPr>
              <a:t>So far we’ve collected</a:t>
            </a:r>
            <a:endParaRPr b="1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220" name="Google Shape;220;p37"/>
          <p:cNvSpPr/>
          <p:nvPr/>
        </p:nvSpPr>
        <p:spPr>
          <a:xfrm>
            <a:off x="1782133" y="2401367"/>
            <a:ext cx="2656400" cy="178000"/>
          </a:xfrm>
          <a:prstGeom prst="rect">
            <a:avLst/>
          </a:prstGeom>
          <a:solidFill>
            <a:srgbClr val="0E945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21" name="Google Shape;221;p37"/>
          <p:cNvSpPr/>
          <p:nvPr/>
        </p:nvSpPr>
        <p:spPr>
          <a:xfrm>
            <a:off x="4946529" y="4691792"/>
            <a:ext cx="2620800" cy="178000"/>
          </a:xfrm>
          <a:prstGeom prst="rect">
            <a:avLst/>
          </a:prstGeom>
          <a:solidFill>
            <a:srgbClr val="08563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22" name="Google Shape;222;p37"/>
          <p:cNvSpPr/>
          <p:nvPr/>
        </p:nvSpPr>
        <p:spPr>
          <a:xfrm>
            <a:off x="8075400" y="2401367"/>
            <a:ext cx="2656400" cy="178000"/>
          </a:xfrm>
          <a:prstGeom prst="rect">
            <a:avLst/>
          </a:prstGeom>
          <a:solidFill>
            <a:srgbClr val="0E945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223" name="Google Shape;223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94467" y="6050428"/>
            <a:ext cx="1272867" cy="3822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8"/>
          <p:cNvSpPr txBox="1">
            <a:spLocks noGrp="1"/>
          </p:cNvSpPr>
          <p:nvPr>
            <p:ph type="body" idx="2"/>
          </p:nvPr>
        </p:nvSpPr>
        <p:spPr>
          <a:xfrm>
            <a:off x="609600" y="2107241"/>
            <a:ext cx="10972800" cy="2134800"/>
          </a:xfrm>
          <a:prstGeom prst="rect">
            <a:avLst/>
          </a:prstGeom>
        </p:spPr>
        <p:txBody>
          <a:bodyPr spcFirstLastPara="1" vert="horz" wrap="square" lIns="25400" tIns="25400" rIns="25400" bIns="25400" rtlCol="0" anchor="ctr" anchorCtr="0">
            <a:normAutofit/>
          </a:bodyPr>
          <a:lstStyle/>
          <a:p>
            <a:pPr marL="0" indent="0"/>
            <a:r>
              <a:rPr lang="en" sz="6400" b="1">
                <a:latin typeface="IBM Plex Sans"/>
                <a:ea typeface="IBM Plex Sans"/>
                <a:cs typeface="IBM Plex Sans"/>
                <a:sym typeface="IBM Plex Sans"/>
              </a:rPr>
              <a:t>How Fourstep works</a:t>
            </a:r>
            <a:endParaRPr sz="6400" b="1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229" name="Google Shape;22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0801" y="4242034"/>
            <a:ext cx="1005167" cy="1005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9"/>
          <p:cNvSpPr txBox="1">
            <a:spLocks noGrp="1"/>
          </p:cNvSpPr>
          <p:nvPr>
            <p:ph type="title" idx="4294967295"/>
          </p:nvPr>
        </p:nvSpPr>
        <p:spPr>
          <a:xfrm>
            <a:off x="829600" y="1951700"/>
            <a:ext cx="5266400" cy="3306800"/>
          </a:xfrm>
          <a:prstGeom prst="rect">
            <a:avLst/>
          </a:prstGeom>
        </p:spPr>
        <p:txBody>
          <a:bodyPr spcFirstLastPara="1" vert="horz" wrap="square" lIns="25400" tIns="25400" rIns="25400" bIns="25400" rtlCol="0" anchor="ctr" anchorCtr="0"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" sz="3200" b="1"/>
              <a:t>“Label” tab displays trips and stays</a:t>
            </a:r>
            <a:endParaRPr sz="3200" b="1"/>
          </a:p>
        </p:txBody>
      </p:sp>
      <p:pic>
        <p:nvPicPr>
          <p:cNvPr id="235" name="Google Shape;23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0000" y="367167"/>
            <a:ext cx="2828600" cy="61236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6" name="Google Shape;236;p39"/>
          <p:cNvCxnSpPr>
            <a:stCxn id="237" idx="2"/>
          </p:cNvCxnSpPr>
          <p:nvPr/>
        </p:nvCxnSpPr>
        <p:spPr>
          <a:xfrm rot="-5400000" flipH="1">
            <a:off x="6219900" y="916633"/>
            <a:ext cx="672000" cy="1728000"/>
          </a:xfrm>
          <a:prstGeom prst="curvedConnector2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37" name="Google Shape;237;p39"/>
          <p:cNvSpPr/>
          <p:nvPr/>
        </p:nvSpPr>
        <p:spPr>
          <a:xfrm>
            <a:off x="5022500" y="749433"/>
            <a:ext cx="1338800" cy="695200"/>
          </a:xfrm>
          <a:prstGeom prst="roundRect">
            <a:avLst>
              <a:gd name="adj" fmla="val 18347"/>
            </a:avLst>
          </a:prstGeom>
          <a:solidFill>
            <a:srgbClr val="FFB000"/>
          </a:solidFill>
          <a:ln>
            <a:noFill/>
          </a:ln>
          <a:effectLst>
            <a:outerShdw blurRad="63500" dist="254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2267">
                <a:solidFill>
                  <a:schemeClr val="dk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A stay</a:t>
            </a:r>
            <a:endParaRPr sz="1333">
              <a:solidFill>
                <a:schemeClr val="dk1"/>
              </a:solidFill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  <p:sp>
        <p:nvSpPr>
          <p:cNvPr id="238" name="Google Shape;238;p39"/>
          <p:cNvSpPr/>
          <p:nvPr/>
        </p:nvSpPr>
        <p:spPr>
          <a:xfrm>
            <a:off x="4673796" y="5258497"/>
            <a:ext cx="1422400" cy="593200"/>
          </a:xfrm>
          <a:prstGeom prst="roundRect">
            <a:avLst>
              <a:gd name="adj" fmla="val 18347"/>
            </a:avLst>
          </a:prstGeom>
          <a:solidFill>
            <a:srgbClr val="FFB000"/>
          </a:solidFill>
          <a:ln>
            <a:noFill/>
          </a:ln>
          <a:effectLst>
            <a:outerShdw blurRad="63500" dist="254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2267">
                <a:latin typeface="IBM Plex Sans Medium"/>
                <a:ea typeface="IBM Plex Sans Medium"/>
                <a:cs typeface="IBM Plex Sans Medium"/>
                <a:sym typeface="IBM Plex Sans Medium"/>
              </a:rPr>
              <a:t>A trip</a:t>
            </a:r>
            <a:endParaRPr sz="1333"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  <p:cxnSp>
        <p:nvCxnSpPr>
          <p:cNvPr id="239" name="Google Shape;239;p39"/>
          <p:cNvCxnSpPr>
            <a:stCxn id="238" idx="0"/>
          </p:cNvCxnSpPr>
          <p:nvPr/>
        </p:nvCxnSpPr>
        <p:spPr>
          <a:xfrm rot="-5400000">
            <a:off x="5674396" y="3559097"/>
            <a:ext cx="1410000" cy="1988800"/>
          </a:xfrm>
          <a:prstGeom prst="curvedConnector2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0"/>
          <p:cNvSpPr txBox="1">
            <a:spLocks noGrp="1"/>
          </p:cNvSpPr>
          <p:nvPr>
            <p:ph type="title" idx="4294967295"/>
          </p:nvPr>
        </p:nvSpPr>
        <p:spPr>
          <a:xfrm>
            <a:off x="1223600" y="1621133"/>
            <a:ext cx="5627600" cy="3306800"/>
          </a:xfrm>
          <a:prstGeom prst="rect">
            <a:avLst/>
          </a:prstGeom>
        </p:spPr>
        <p:txBody>
          <a:bodyPr spcFirstLastPara="1" vert="horz" wrap="square" lIns="25400" tIns="25400" rIns="25400" bIns="25400" rtlCol="0" anchor="ctr" anchorCtr="0"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" sz="3200" b="1"/>
              <a:t>User can add trip details …</a:t>
            </a:r>
            <a:endParaRPr sz="3200" b="1"/>
          </a:p>
        </p:txBody>
      </p:sp>
      <p:pic>
        <p:nvPicPr>
          <p:cNvPr id="245" name="Google Shape;24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5051" y="203200"/>
            <a:ext cx="3162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1"/>
          <p:cNvSpPr txBox="1">
            <a:spLocks noGrp="1"/>
          </p:cNvSpPr>
          <p:nvPr>
            <p:ph type="title" idx="4294967295"/>
          </p:nvPr>
        </p:nvSpPr>
        <p:spPr>
          <a:xfrm>
            <a:off x="1223600" y="1621133"/>
            <a:ext cx="5627600" cy="3306800"/>
          </a:xfrm>
          <a:prstGeom prst="rect">
            <a:avLst/>
          </a:prstGeom>
        </p:spPr>
        <p:txBody>
          <a:bodyPr spcFirstLastPara="1" vert="horz" wrap="square" lIns="25400" tIns="25400" rIns="25400" bIns="25400" rtlCol="0" anchor="ctr" anchorCtr="0"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buClr>
                <a:schemeClr val="dk1"/>
              </a:buClr>
              <a:buSzPts val="1100"/>
            </a:pPr>
            <a:r>
              <a:rPr lang="en" sz="3200" b="1">
                <a:solidFill>
                  <a:schemeClr val="dk1"/>
                </a:solidFill>
              </a:rPr>
              <a:t>.. and the activities they have done during that trip.</a:t>
            </a:r>
            <a:endParaRPr sz="3200" b="1">
              <a:solidFill>
                <a:schemeClr val="dk1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sz="3200" b="1"/>
          </a:p>
        </p:txBody>
      </p:sp>
      <p:pic>
        <p:nvPicPr>
          <p:cNvPr id="251" name="Google Shape;25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2851" y="203200"/>
            <a:ext cx="3162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2"/>
          <p:cNvSpPr txBox="1">
            <a:spLocks noGrp="1"/>
          </p:cNvSpPr>
          <p:nvPr>
            <p:ph type="title" idx="4294967295"/>
          </p:nvPr>
        </p:nvSpPr>
        <p:spPr>
          <a:xfrm>
            <a:off x="614700" y="1621133"/>
            <a:ext cx="6236400" cy="3306800"/>
          </a:xfrm>
          <a:prstGeom prst="rect">
            <a:avLst/>
          </a:prstGeom>
        </p:spPr>
        <p:txBody>
          <a:bodyPr spcFirstLastPara="1" vert="horz" wrap="square" lIns="25400" tIns="25400" rIns="25400" bIns="25400" rtlCol="0" anchor="ctr" anchorCtr="0"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" sz="3200" b="1"/>
              <a:t>User can also add their daily activities at stays.</a:t>
            </a:r>
            <a:endParaRPr sz="3200" b="1"/>
          </a:p>
        </p:txBody>
      </p:sp>
      <p:pic>
        <p:nvPicPr>
          <p:cNvPr id="257" name="Google Shape;25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2851" y="203200"/>
            <a:ext cx="3162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34"/>
          <p:cNvPicPr preferRelativeResize="0"/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" y="2977"/>
            <a:ext cx="12192004" cy="685204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34"/>
          <p:cNvSpPr/>
          <p:nvPr/>
        </p:nvSpPr>
        <p:spPr>
          <a:xfrm>
            <a:off x="4847800" y="3297979"/>
            <a:ext cx="2496400" cy="1076000"/>
          </a:xfrm>
          <a:prstGeom prst="roundRect">
            <a:avLst>
              <a:gd name="adj" fmla="val 18347"/>
            </a:avLst>
          </a:prstGeom>
          <a:solidFill>
            <a:srgbClr val="000000"/>
          </a:solidFill>
          <a:ln>
            <a:noFill/>
          </a:ln>
          <a:effectLst>
            <a:outerShdw blurRad="63500" dist="254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>
              <a:buClr>
                <a:srgbClr val="FFFFFF"/>
              </a:buClr>
              <a:buSzPts val="1200"/>
            </a:pPr>
            <a:r>
              <a:rPr lang="en" sz="2267">
                <a:solidFill>
                  <a:srgbClr val="FFFFFF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ABM</a:t>
            </a:r>
            <a:endParaRPr sz="1333"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  <p:sp>
        <p:nvSpPr>
          <p:cNvPr id="164" name="Google Shape;164;p34"/>
          <p:cNvSpPr/>
          <p:nvPr/>
        </p:nvSpPr>
        <p:spPr>
          <a:xfrm>
            <a:off x="9011199" y="3297979"/>
            <a:ext cx="2496400" cy="1076000"/>
          </a:xfrm>
          <a:prstGeom prst="roundRect">
            <a:avLst>
              <a:gd name="adj" fmla="val 18347"/>
            </a:avLst>
          </a:prstGeom>
          <a:solidFill>
            <a:srgbClr val="FFFFFF"/>
          </a:solidFill>
          <a:ln>
            <a:noFill/>
          </a:ln>
          <a:effectLst>
            <a:outerShdw blurRad="63500" dist="254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2267">
                <a:latin typeface="IBM Plex Sans Medium"/>
                <a:ea typeface="IBM Plex Sans Medium"/>
                <a:cs typeface="IBM Plex Sans Medium"/>
                <a:sym typeface="IBM Plex Sans Medium"/>
              </a:rPr>
              <a:t>Network </a:t>
            </a:r>
            <a:r>
              <a:rPr lang="en" sz="2267">
                <a:solidFill>
                  <a:srgbClr val="000000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model</a:t>
            </a:r>
            <a:endParaRPr sz="1333"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  <p:sp>
        <p:nvSpPr>
          <p:cNvPr id="165" name="Google Shape;165;p34"/>
          <p:cNvSpPr txBox="1"/>
          <p:nvPr/>
        </p:nvSpPr>
        <p:spPr>
          <a:xfrm>
            <a:off x="7117699" y="3922113"/>
            <a:ext cx="2120000" cy="272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900"/>
            </a:pPr>
            <a:r>
              <a:rPr lang="en" sz="1600" b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Accessibility</a:t>
            </a:r>
            <a:endParaRPr sz="1600" b="1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166" name="Google Shape;166;p34"/>
          <p:cNvSpPr txBox="1"/>
          <p:nvPr/>
        </p:nvSpPr>
        <p:spPr>
          <a:xfrm>
            <a:off x="7276304" y="3484987"/>
            <a:ext cx="1802800" cy="272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900"/>
            </a:pPr>
            <a:r>
              <a:rPr lang="en" sz="1600" b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Demand</a:t>
            </a:r>
            <a:endParaRPr sz="1600" b="1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167" name="Google Shape;167;p34"/>
          <p:cNvSpPr txBox="1"/>
          <p:nvPr/>
        </p:nvSpPr>
        <p:spPr>
          <a:xfrm>
            <a:off x="3180797" y="3484986"/>
            <a:ext cx="1666800" cy="272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900"/>
            </a:pPr>
            <a:r>
              <a:rPr lang="en" sz="1600" b="1">
                <a:solidFill>
                  <a:srgbClr val="000000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Population</a:t>
            </a:r>
            <a:r>
              <a:rPr lang="en" sz="1600" b="1" baseline="-25000"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t+1</a:t>
            </a:r>
            <a:endParaRPr sz="1600" b="1">
              <a:highlight>
                <a:srgbClr val="FFB000"/>
              </a:highlight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168" name="Google Shape;168;p34"/>
          <p:cNvSpPr txBox="1"/>
          <p:nvPr/>
        </p:nvSpPr>
        <p:spPr>
          <a:xfrm>
            <a:off x="2744805" y="3922113"/>
            <a:ext cx="2538800" cy="272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900"/>
            </a:pPr>
            <a:r>
              <a:rPr lang="en" sz="1600" b="1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Population</a:t>
            </a:r>
            <a:r>
              <a:rPr lang="en" sz="1600" b="1" baseline="-25000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t</a:t>
            </a:r>
            <a:endParaRPr sz="16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169" name="Google Shape;169;p34"/>
          <p:cNvSpPr txBox="1"/>
          <p:nvPr/>
        </p:nvSpPr>
        <p:spPr>
          <a:xfrm>
            <a:off x="5074937" y="2515112"/>
            <a:ext cx="3252800" cy="494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900"/>
            </a:pPr>
            <a:r>
              <a:rPr lang="en" sz="1600" b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People, trips, </a:t>
            </a:r>
            <a:endParaRPr sz="1600" b="1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algn="ctr">
              <a:lnSpc>
                <a:spcPct val="90000"/>
              </a:lnSpc>
              <a:buClr>
                <a:srgbClr val="000000"/>
              </a:buClr>
              <a:buSzPts val="900"/>
            </a:pPr>
            <a:r>
              <a:rPr lang="en" sz="1600" b="1">
                <a:solidFill>
                  <a:srgbClr val="000000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trajectories, and activities</a:t>
            </a:r>
            <a:endParaRPr sz="1600" b="1">
              <a:highlight>
                <a:srgbClr val="FFB000"/>
              </a:highlight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cxnSp>
        <p:nvCxnSpPr>
          <p:cNvPr id="170" name="Google Shape;170;p34"/>
          <p:cNvCxnSpPr>
            <a:stCxn id="171" idx="3"/>
            <a:endCxn id="163" idx="1"/>
          </p:cNvCxnSpPr>
          <p:nvPr/>
        </p:nvCxnSpPr>
        <p:spPr>
          <a:xfrm>
            <a:off x="3180800" y="3835979"/>
            <a:ext cx="1666800" cy="800"/>
          </a:xfrm>
          <a:prstGeom prst="curvedConnector3">
            <a:avLst>
              <a:gd name="adj1" fmla="val 50006"/>
            </a:avLst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172" name="Google Shape;172;p34"/>
          <p:cNvCxnSpPr>
            <a:stCxn id="163" idx="3"/>
            <a:endCxn id="164" idx="1"/>
          </p:cNvCxnSpPr>
          <p:nvPr/>
        </p:nvCxnSpPr>
        <p:spPr>
          <a:xfrm>
            <a:off x="7344200" y="3835979"/>
            <a:ext cx="1666800" cy="800"/>
          </a:xfrm>
          <a:prstGeom prst="curvedConnector3">
            <a:avLst>
              <a:gd name="adj1" fmla="val 50006"/>
            </a:avLst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173" name="Google Shape;173;p34"/>
          <p:cNvCxnSpPr>
            <a:stCxn id="174" idx="2"/>
            <a:endCxn id="163" idx="0"/>
          </p:cNvCxnSpPr>
          <p:nvPr/>
        </p:nvCxnSpPr>
        <p:spPr>
          <a:xfrm rot="-5400000" flipH="1">
            <a:off x="4644300" y="1846567"/>
            <a:ext cx="783200" cy="2120000"/>
          </a:xfrm>
          <a:prstGeom prst="curvedConnector3">
            <a:avLst>
              <a:gd name="adj1" fmla="val 49988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75" name="Google Shape;175;p34"/>
          <p:cNvSpPr txBox="1">
            <a:spLocks noGrp="1"/>
          </p:cNvSpPr>
          <p:nvPr>
            <p:ph type="title"/>
          </p:nvPr>
        </p:nvSpPr>
        <p:spPr>
          <a:xfrm>
            <a:off x="609600" y="387351"/>
            <a:ext cx="10972800" cy="8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pPr>
              <a:buSzPts val="3200"/>
            </a:pPr>
            <a:r>
              <a:rPr lang="en" sz="4267" b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Activity-Based Model</a:t>
            </a:r>
            <a:endParaRPr b="1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171" name="Google Shape;171;p34"/>
          <p:cNvSpPr/>
          <p:nvPr/>
        </p:nvSpPr>
        <p:spPr>
          <a:xfrm>
            <a:off x="684400" y="3297979"/>
            <a:ext cx="2496400" cy="1076000"/>
          </a:xfrm>
          <a:prstGeom prst="roundRect">
            <a:avLst>
              <a:gd name="adj" fmla="val 18347"/>
            </a:avLst>
          </a:prstGeom>
          <a:solidFill>
            <a:srgbClr val="FFB000"/>
          </a:solidFill>
          <a:ln>
            <a:noFill/>
          </a:ln>
          <a:effectLst>
            <a:outerShdw blurRad="63500" dist="254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2267">
                <a:solidFill>
                  <a:schemeClr val="dk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Population evolution model</a:t>
            </a:r>
            <a:endParaRPr sz="1333">
              <a:solidFill>
                <a:schemeClr val="dk1"/>
              </a:solidFill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  <p:sp>
        <p:nvSpPr>
          <p:cNvPr id="176" name="Google Shape;176;p34"/>
          <p:cNvSpPr/>
          <p:nvPr/>
        </p:nvSpPr>
        <p:spPr>
          <a:xfrm>
            <a:off x="1995256" y="5214596"/>
            <a:ext cx="2496400" cy="1076000"/>
          </a:xfrm>
          <a:prstGeom prst="roundRect">
            <a:avLst>
              <a:gd name="adj" fmla="val 18347"/>
            </a:avLst>
          </a:prstGeom>
          <a:solidFill>
            <a:srgbClr val="FFB000"/>
          </a:solidFill>
          <a:ln>
            <a:noFill/>
          </a:ln>
          <a:effectLst>
            <a:outerShdw blurRad="63500" dist="254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2267">
                <a:solidFill>
                  <a:srgbClr val="000000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Population synthesiser</a:t>
            </a:r>
            <a:endParaRPr sz="1333"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  <p:sp>
        <p:nvSpPr>
          <p:cNvPr id="177" name="Google Shape;177;p34"/>
          <p:cNvSpPr txBox="1"/>
          <p:nvPr/>
        </p:nvSpPr>
        <p:spPr>
          <a:xfrm>
            <a:off x="3602303" y="4855587"/>
            <a:ext cx="3515200" cy="272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900"/>
            </a:pPr>
            <a:r>
              <a:rPr lang="en" sz="1600" b="1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Population</a:t>
            </a:r>
            <a:r>
              <a:rPr lang="en" sz="1600" b="1" baseline="-25000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Base year</a:t>
            </a:r>
            <a:endParaRPr sz="1600" b="1">
              <a:highlight>
                <a:srgbClr val="FFB000"/>
              </a:highlight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cxnSp>
        <p:nvCxnSpPr>
          <p:cNvPr id="178" name="Google Shape;178;p34"/>
          <p:cNvCxnSpPr>
            <a:stCxn id="176" idx="0"/>
            <a:endCxn id="163" idx="2"/>
          </p:cNvCxnSpPr>
          <p:nvPr/>
        </p:nvCxnSpPr>
        <p:spPr>
          <a:xfrm rot="-5400000">
            <a:off x="4249256" y="3367996"/>
            <a:ext cx="840800" cy="2852400"/>
          </a:xfrm>
          <a:prstGeom prst="curvedConnector3">
            <a:avLst>
              <a:gd name="adj1" fmla="val 49989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74" name="Google Shape;174;p34"/>
          <p:cNvSpPr/>
          <p:nvPr/>
        </p:nvSpPr>
        <p:spPr>
          <a:xfrm>
            <a:off x="2727700" y="1438967"/>
            <a:ext cx="2496400" cy="1076000"/>
          </a:xfrm>
          <a:prstGeom prst="roundRect">
            <a:avLst>
              <a:gd name="adj" fmla="val 18347"/>
            </a:avLst>
          </a:prstGeom>
          <a:solidFill>
            <a:srgbClr val="FFB000"/>
          </a:solidFill>
          <a:ln>
            <a:noFill/>
          </a:ln>
          <a:effectLst>
            <a:outerShdw blurRad="63500" dist="254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2267">
                <a:solidFill>
                  <a:schemeClr val="dk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Travel and time-use app</a:t>
            </a:r>
            <a:endParaRPr sz="1333">
              <a:solidFill>
                <a:schemeClr val="dk1"/>
              </a:solidFill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6401" y="999234"/>
            <a:ext cx="5094633" cy="509463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3"/>
          <p:cNvSpPr txBox="1">
            <a:spLocks noGrp="1"/>
          </p:cNvSpPr>
          <p:nvPr>
            <p:ph type="title" idx="4294967295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b="1">
                <a:latin typeface="IBM Plex Sans"/>
                <a:ea typeface="IBM Plex Sans"/>
                <a:cs typeface="IBM Plex Sans"/>
                <a:sym typeface="IBM Plex Sans"/>
              </a:rPr>
              <a:t>Databases</a:t>
            </a:r>
            <a:endParaRPr b="1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264" name="Google Shape;264;p43"/>
          <p:cNvSpPr/>
          <p:nvPr/>
        </p:nvSpPr>
        <p:spPr>
          <a:xfrm>
            <a:off x="1105200" y="1960384"/>
            <a:ext cx="4777200" cy="900800"/>
          </a:xfrm>
          <a:prstGeom prst="roundRect">
            <a:avLst>
              <a:gd name="adj" fmla="val 16667"/>
            </a:avLst>
          </a:prstGeom>
          <a:solidFill>
            <a:srgbClr val="FFB00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latin typeface="IBM Plex Sans Medium"/>
                <a:ea typeface="IBM Plex Sans Medium"/>
                <a:cs typeface="IBM Plex Sans Medium"/>
                <a:sym typeface="IBM Plex Sans Medium"/>
              </a:rPr>
              <a:t>User profile</a:t>
            </a:r>
            <a:endParaRPr sz="2400"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333">
                <a:solidFill>
                  <a:srgbClr val="666666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User’s socioeconomic and demographic characteristics</a:t>
            </a:r>
            <a:endParaRPr sz="1333">
              <a:solidFill>
                <a:srgbClr val="666666"/>
              </a:solidFill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endParaRPr sz="2400"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  <p:sp>
        <p:nvSpPr>
          <p:cNvPr id="265" name="Google Shape;265;p43"/>
          <p:cNvSpPr/>
          <p:nvPr/>
        </p:nvSpPr>
        <p:spPr>
          <a:xfrm>
            <a:off x="1105200" y="2961417"/>
            <a:ext cx="4777200" cy="900800"/>
          </a:xfrm>
          <a:prstGeom prst="roundRect">
            <a:avLst>
              <a:gd name="adj" fmla="val 16667"/>
            </a:avLst>
          </a:prstGeom>
          <a:solidFill>
            <a:srgbClr val="FFB00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sz="2400">
                <a:solidFill>
                  <a:schemeClr val="dk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Trip diary</a:t>
            </a:r>
            <a:endParaRPr sz="2400"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pPr>
              <a:lnSpc>
                <a:spcPct val="115000"/>
              </a:lnSpc>
            </a:pPr>
            <a:r>
              <a:rPr lang="en" sz="1333">
                <a:solidFill>
                  <a:srgbClr val="666666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Trip’s characteristics and trajectory</a:t>
            </a:r>
            <a:endParaRPr sz="1333">
              <a:solidFill>
                <a:srgbClr val="666666"/>
              </a:solidFill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endParaRPr sz="2400"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  <p:sp>
        <p:nvSpPr>
          <p:cNvPr id="266" name="Google Shape;266;p43"/>
          <p:cNvSpPr/>
          <p:nvPr/>
        </p:nvSpPr>
        <p:spPr>
          <a:xfrm>
            <a:off x="1105200" y="3962451"/>
            <a:ext cx="4777200" cy="900800"/>
          </a:xfrm>
          <a:prstGeom prst="roundRect">
            <a:avLst>
              <a:gd name="adj" fmla="val 16667"/>
            </a:avLst>
          </a:prstGeom>
          <a:solidFill>
            <a:srgbClr val="FFB00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latin typeface="IBM Plex Sans Medium"/>
                <a:ea typeface="IBM Plex Sans Medium"/>
                <a:cs typeface="IBM Plex Sans Medium"/>
                <a:sym typeface="IBM Plex Sans Medium"/>
              </a:rPr>
              <a:t>Time-use diary</a:t>
            </a:r>
            <a:endParaRPr sz="2400"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pPr>
              <a:lnSpc>
                <a:spcPct val="115000"/>
              </a:lnSpc>
            </a:pPr>
            <a:r>
              <a:rPr lang="en" sz="1333">
                <a:solidFill>
                  <a:srgbClr val="666666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Time-use activities and their durations</a:t>
            </a:r>
            <a:endParaRPr sz="1333">
              <a:solidFill>
                <a:srgbClr val="666666"/>
              </a:solidFill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endParaRPr sz="2400"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  <p:sp>
        <p:nvSpPr>
          <p:cNvPr id="267" name="Google Shape;267;p43"/>
          <p:cNvSpPr/>
          <p:nvPr/>
        </p:nvSpPr>
        <p:spPr>
          <a:xfrm>
            <a:off x="1105200" y="4963484"/>
            <a:ext cx="4777200" cy="900800"/>
          </a:xfrm>
          <a:prstGeom prst="roundRect">
            <a:avLst>
              <a:gd name="adj" fmla="val 16667"/>
            </a:avLst>
          </a:prstGeom>
          <a:solidFill>
            <a:srgbClr val="FFB00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latin typeface="IBM Plex Sans Medium"/>
                <a:ea typeface="IBM Plex Sans Medium"/>
                <a:cs typeface="IBM Plex Sans Medium"/>
                <a:sym typeface="IBM Plex Sans Medium"/>
              </a:rPr>
              <a:t>Device info</a:t>
            </a:r>
            <a:endParaRPr sz="2400"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pPr>
              <a:lnSpc>
                <a:spcPct val="115000"/>
              </a:lnSpc>
            </a:pPr>
            <a:r>
              <a:rPr lang="en" sz="1333">
                <a:solidFill>
                  <a:srgbClr val="666666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Device, battery, and other raw sensor data</a:t>
            </a:r>
            <a:endParaRPr sz="1333">
              <a:solidFill>
                <a:srgbClr val="666666"/>
              </a:solidFill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endParaRPr sz="2400"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  <p:sp>
        <p:nvSpPr>
          <p:cNvPr id="268" name="Google Shape;268;p43"/>
          <p:cNvSpPr/>
          <p:nvPr/>
        </p:nvSpPr>
        <p:spPr>
          <a:xfrm>
            <a:off x="7749065" y="2121443"/>
            <a:ext cx="1877600" cy="17408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latin typeface="IBM Plex Sans Medium"/>
                <a:ea typeface="IBM Plex Sans Medium"/>
                <a:cs typeface="IBM Plex Sans Medium"/>
                <a:sym typeface="IBM Plex Sans Medium"/>
              </a:rPr>
              <a:t>User manual inputs</a:t>
            </a:r>
            <a:endParaRPr sz="2400"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333">
                <a:solidFill>
                  <a:srgbClr val="666666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Response to in-app surveys</a:t>
            </a:r>
            <a:endParaRPr sz="1333">
              <a:solidFill>
                <a:srgbClr val="666666"/>
              </a:solidFill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endParaRPr sz="2400"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  <p:sp>
        <p:nvSpPr>
          <p:cNvPr id="269" name="Google Shape;269;p43"/>
          <p:cNvSpPr/>
          <p:nvPr/>
        </p:nvSpPr>
        <p:spPr>
          <a:xfrm>
            <a:off x="7759667" y="3962467"/>
            <a:ext cx="1877600" cy="14308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solidFill>
                  <a:schemeClr val="dk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Sensors</a:t>
            </a:r>
            <a:endParaRPr sz="2400"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r>
              <a:rPr lang="en" sz="1333">
                <a:solidFill>
                  <a:srgbClr val="666666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GPS, accelerometer, gyroscope, etc.</a:t>
            </a:r>
            <a:endParaRPr sz="2400"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667" y="1769551"/>
            <a:ext cx="4675867" cy="4675867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44"/>
          <p:cNvSpPr txBox="1">
            <a:spLocks noGrp="1"/>
          </p:cNvSpPr>
          <p:nvPr>
            <p:ph type="title" idx="4294967295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b="1">
                <a:latin typeface="IBM Plex Sans"/>
                <a:ea typeface="IBM Plex Sans"/>
                <a:cs typeface="IBM Plex Sans"/>
                <a:sym typeface="IBM Plex Sans"/>
              </a:rPr>
              <a:t>Deployer’s perspective</a:t>
            </a:r>
            <a:endParaRPr b="1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276" name="Google Shape;276;p44"/>
          <p:cNvSpPr/>
          <p:nvPr/>
        </p:nvSpPr>
        <p:spPr>
          <a:xfrm>
            <a:off x="5957567" y="1976784"/>
            <a:ext cx="4777200" cy="900800"/>
          </a:xfrm>
          <a:prstGeom prst="roundRect">
            <a:avLst>
              <a:gd name="adj" fmla="val 16667"/>
            </a:avLst>
          </a:prstGeom>
          <a:solidFill>
            <a:srgbClr val="FFB00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latin typeface="IBM Plex Sans Medium"/>
                <a:ea typeface="IBM Plex Sans Medium"/>
                <a:cs typeface="IBM Plex Sans Medium"/>
                <a:sym typeface="IBM Plex Sans Medium"/>
              </a:rPr>
              <a:t>Core server</a:t>
            </a:r>
            <a:endParaRPr sz="2400"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333">
                <a:solidFill>
                  <a:srgbClr val="666666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Handle API requests (sending and retrieving data)</a:t>
            </a:r>
            <a:endParaRPr sz="1333">
              <a:solidFill>
                <a:srgbClr val="666666"/>
              </a:solidFill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endParaRPr sz="2400"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  <p:sp>
        <p:nvSpPr>
          <p:cNvPr id="277" name="Google Shape;277;p44"/>
          <p:cNvSpPr/>
          <p:nvPr/>
        </p:nvSpPr>
        <p:spPr>
          <a:xfrm>
            <a:off x="5957567" y="2977817"/>
            <a:ext cx="4777200" cy="900800"/>
          </a:xfrm>
          <a:prstGeom prst="roundRect">
            <a:avLst>
              <a:gd name="adj" fmla="val 16667"/>
            </a:avLst>
          </a:prstGeom>
          <a:solidFill>
            <a:srgbClr val="FFB00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solidFill>
                  <a:schemeClr val="dk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Analysis pipeline</a:t>
            </a:r>
            <a:endParaRPr sz="2400"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pPr>
              <a:lnSpc>
                <a:spcPct val="115000"/>
              </a:lnSpc>
            </a:pPr>
            <a:r>
              <a:rPr lang="en" sz="1333">
                <a:solidFill>
                  <a:srgbClr val="666666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Process raw sensed data (trip segmentation, mode infer.)</a:t>
            </a:r>
            <a:endParaRPr sz="1333">
              <a:solidFill>
                <a:srgbClr val="666666"/>
              </a:solidFill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endParaRPr sz="2400"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  <p:sp>
        <p:nvSpPr>
          <p:cNvPr id="278" name="Google Shape;278;p44"/>
          <p:cNvSpPr/>
          <p:nvPr/>
        </p:nvSpPr>
        <p:spPr>
          <a:xfrm>
            <a:off x="5957567" y="3978851"/>
            <a:ext cx="4777200" cy="900800"/>
          </a:xfrm>
          <a:prstGeom prst="roundRect">
            <a:avLst>
              <a:gd name="adj" fmla="val 16667"/>
            </a:avLst>
          </a:prstGeom>
          <a:solidFill>
            <a:srgbClr val="FFB00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latin typeface="IBM Plex Sans Medium"/>
                <a:ea typeface="IBM Plex Sans Medium"/>
                <a:cs typeface="IBM Plex Sans Medium"/>
                <a:sym typeface="IBM Plex Sans Medium"/>
              </a:rPr>
              <a:t>Deployer’s dashboard</a:t>
            </a:r>
            <a:endParaRPr sz="2400"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pPr>
              <a:lnSpc>
                <a:spcPct val="115000"/>
              </a:lnSpc>
            </a:pPr>
            <a:r>
              <a:rPr lang="en" sz="1333">
                <a:solidFill>
                  <a:srgbClr val="666666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Real-time monitoring</a:t>
            </a:r>
            <a:endParaRPr sz="1333">
              <a:solidFill>
                <a:srgbClr val="666666"/>
              </a:solidFill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endParaRPr sz="2400"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  <p:sp>
        <p:nvSpPr>
          <p:cNvPr id="279" name="Google Shape;279;p44"/>
          <p:cNvSpPr/>
          <p:nvPr/>
        </p:nvSpPr>
        <p:spPr>
          <a:xfrm>
            <a:off x="5957567" y="4979884"/>
            <a:ext cx="4777200" cy="900800"/>
          </a:xfrm>
          <a:prstGeom prst="roundRect">
            <a:avLst>
              <a:gd name="adj" fmla="val 16667"/>
            </a:avLst>
          </a:prstGeom>
          <a:solidFill>
            <a:srgbClr val="FFB00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latin typeface="IBM Plex Sans Medium"/>
                <a:ea typeface="IBM Plex Sans Medium"/>
                <a:cs typeface="IBM Plex Sans Medium"/>
                <a:sym typeface="IBM Plex Sans Medium"/>
              </a:rPr>
              <a:t>Public dashboard</a:t>
            </a:r>
            <a:endParaRPr sz="2400"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pPr>
              <a:lnSpc>
                <a:spcPct val="115000"/>
              </a:lnSpc>
            </a:pPr>
            <a:r>
              <a:rPr lang="en" sz="1333">
                <a:solidFill>
                  <a:srgbClr val="666666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Aggregated and non-sensitive daily report of the study</a:t>
            </a:r>
            <a:endParaRPr sz="2400"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  <p:pic>
        <p:nvPicPr>
          <p:cNvPr id="280" name="Google Shape;28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3151" y="3288867"/>
            <a:ext cx="1005167" cy="1005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9067" y="1048428"/>
            <a:ext cx="3677333" cy="21174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86" name="Google Shape;28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4251" y="2281378"/>
            <a:ext cx="3609100" cy="22952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87" name="Google Shape;287;p4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pPr algn="l"/>
            <a:r>
              <a:rPr lang="en" b="1">
                <a:latin typeface="IBM Plex Sans"/>
                <a:ea typeface="IBM Plex Sans"/>
                <a:cs typeface="IBM Plex Sans"/>
                <a:sym typeface="IBM Plex Sans"/>
              </a:rPr>
              <a:t>Deployer’s dashboard</a:t>
            </a:r>
            <a:endParaRPr b="1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288" name="Google Shape;288;p4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06800" cy="4136400"/>
          </a:xfrm>
          <a:prstGeom prst="rect">
            <a:avLst/>
          </a:prstGeom>
        </p:spPr>
        <p:txBody>
          <a:bodyPr spcFirstLastPara="1" vert="horz" wrap="square" lIns="25400" tIns="25400" rIns="25400" bIns="25400" rtlCol="0" anchor="t" anchorCtr="0">
            <a:noAutofit/>
          </a:bodyPr>
          <a:lstStyle/>
          <a:p>
            <a:pPr marL="0" indent="0">
              <a:lnSpc>
                <a:spcPct val="115000"/>
              </a:lnSpc>
            </a:pPr>
            <a:r>
              <a:rPr lang="en" sz="2267">
                <a:latin typeface="IBM Plex Sans"/>
                <a:ea typeface="IBM Plex Sans"/>
                <a:cs typeface="IBM Plex Sans"/>
                <a:sym typeface="IBM Plex Sans"/>
              </a:rPr>
              <a:t>Allows the deployer/administrator to </a:t>
            </a:r>
            <a:r>
              <a:rPr lang="en" sz="2267"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monitor the study in real-time</a:t>
            </a:r>
            <a:r>
              <a:rPr lang="en" sz="2267">
                <a:latin typeface="IBM Plex Sans"/>
                <a:ea typeface="IBM Plex Sans"/>
                <a:cs typeface="IBM Plex Sans"/>
                <a:sym typeface="IBM Plex Sans"/>
              </a:rPr>
              <a:t>.</a:t>
            </a:r>
            <a:endParaRPr sz="2267"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indent="0" algn="just">
              <a:lnSpc>
                <a:spcPct val="115000"/>
              </a:lnSpc>
            </a:pPr>
            <a:r>
              <a:rPr lang="en" sz="2267" b="1">
                <a:latin typeface="IBM Plex Sans"/>
                <a:ea typeface="IBM Plex Sans"/>
                <a:cs typeface="IBM Plex Sans"/>
                <a:sym typeface="IBM Plex Sans"/>
              </a:rPr>
              <a:t>Features:</a:t>
            </a:r>
            <a:endParaRPr sz="2267" b="1"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487668" indent="-326804">
              <a:lnSpc>
                <a:spcPct val="115000"/>
              </a:lnSpc>
              <a:buSzPts val="1700"/>
              <a:buFont typeface="IBM Plex Sans"/>
              <a:buChar char="★"/>
            </a:pPr>
            <a:r>
              <a:rPr lang="en" sz="2267">
                <a:latin typeface="IBM Plex Sans"/>
                <a:ea typeface="IBM Plex Sans"/>
                <a:cs typeface="IBM Plex Sans"/>
                <a:sym typeface="IBM Plex Sans"/>
              </a:rPr>
              <a:t>Daily report</a:t>
            </a:r>
            <a:endParaRPr sz="2267"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487668" indent="-326804">
              <a:lnSpc>
                <a:spcPct val="115000"/>
              </a:lnSpc>
              <a:spcBef>
                <a:spcPts val="0"/>
              </a:spcBef>
              <a:buSzPts val="1700"/>
              <a:buFont typeface="IBM Plex Sans"/>
              <a:buChar char="★"/>
            </a:pPr>
            <a:r>
              <a:rPr lang="en" sz="2267">
                <a:latin typeface="IBM Plex Sans"/>
                <a:ea typeface="IBM Plex Sans"/>
                <a:cs typeface="IBM Plex Sans"/>
                <a:sym typeface="IBM Plex Sans"/>
              </a:rPr>
              <a:t>Data export</a:t>
            </a:r>
            <a:endParaRPr sz="2267"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487668" indent="-326804">
              <a:lnSpc>
                <a:spcPct val="115000"/>
              </a:lnSpc>
              <a:spcBef>
                <a:spcPts val="0"/>
              </a:spcBef>
              <a:buSzPts val="1700"/>
              <a:buFont typeface="IBM Plex Sans"/>
              <a:buChar char="★"/>
            </a:pPr>
            <a:r>
              <a:rPr lang="en" sz="2267">
                <a:latin typeface="IBM Plex Sans"/>
                <a:ea typeface="IBM Plex Sans"/>
                <a:cs typeface="IBM Plex Sans"/>
                <a:sym typeface="IBM Plex Sans"/>
              </a:rPr>
              <a:t>Interactive visualisation </a:t>
            </a:r>
            <a:endParaRPr sz="2267"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487668" indent="-326804">
              <a:lnSpc>
                <a:spcPct val="115000"/>
              </a:lnSpc>
              <a:spcBef>
                <a:spcPts val="0"/>
              </a:spcBef>
              <a:buSzPts val="1700"/>
              <a:buFont typeface="IBM Plex Sans"/>
              <a:buChar char="★"/>
            </a:pPr>
            <a:r>
              <a:rPr lang="en" sz="2267">
                <a:latin typeface="IBM Plex Sans"/>
                <a:ea typeface="IBM Plex Sans"/>
                <a:cs typeface="IBM Plex Sans"/>
                <a:sym typeface="IBM Plex Sans"/>
              </a:rPr>
              <a:t>Diagnostic data</a:t>
            </a:r>
            <a:endParaRPr sz="2267"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487668" indent="-326804">
              <a:lnSpc>
                <a:spcPct val="115000"/>
              </a:lnSpc>
              <a:spcBef>
                <a:spcPts val="0"/>
              </a:spcBef>
              <a:buSzPts val="1700"/>
              <a:buFont typeface="IBM Plex Sans"/>
              <a:buChar char="★"/>
            </a:pPr>
            <a:r>
              <a:rPr lang="en" sz="2267">
                <a:latin typeface="IBM Plex Sans"/>
                <a:ea typeface="IBM Plex Sans"/>
                <a:cs typeface="IBM Plex Sans"/>
                <a:sym typeface="IBM Plex Sans"/>
              </a:rPr>
              <a:t>ML problem detection</a:t>
            </a:r>
            <a:endParaRPr sz="2267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289" name="Google Shape;289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74101" y="3894734"/>
            <a:ext cx="3770665" cy="24033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r>
              <a:rPr lang="en" b="1">
                <a:latin typeface="IBM Plex Sans"/>
                <a:ea typeface="IBM Plex Sans"/>
                <a:cs typeface="IBM Plex Sans"/>
                <a:sym typeface="IBM Plex Sans"/>
              </a:rPr>
              <a:t>Plans</a:t>
            </a:r>
            <a:endParaRPr b="1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graphicFrame>
        <p:nvGraphicFramePr>
          <p:cNvPr id="295" name="Google Shape;295;p46"/>
          <p:cNvGraphicFramePr/>
          <p:nvPr/>
        </p:nvGraphicFramePr>
        <p:xfrm>
          <a:off x="6389400" y="157767"/>
          <a:ext cx="5387000" cy="66136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542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6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8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73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Basic</a:t>
                      </a:r>
                      <a:endParaRPr sz="1500" b="1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dk1"/>
                          </a:solidFill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Deep data</a:t>
                      </a:r>
                      <a:endParaRPr sz="1500" b="1">
                        <a:solidFill>
                          <a:schemeClr val="dk1"/>
                        </a:solidFill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B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320"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lt1"/>
                          </a:solidFill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Recruitment</a:t>
                      </a:r>
                      <a:endParaRPr sz="1500" b="1">
                        <a:solidFill>
                          <a:schemeClr val="lt1"/>
                        </a:solidFill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73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rPr>
                        <a:t>Targeted recruitment</a:t>
                      </a:r>
                      <a:endParaRPr sz="1500">
                        <a:latin typeface="IBM Plex Sans Light"/>
                        <a:ea typeface="IBM Plex Sans Light"/>
                        <a:cs typeface="IBM Plex Sans Light"/>
                        <a:sym typeface="IBM Plex Sans Light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dk1"/>
                          </a:solidFill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✅</a:t>
                      </a:r>
                      <a:endParaRPr sz="15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B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7320"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lt1"/>
                          </a:solidFill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Data collection</a:t>
                      </a:r>
                      <a:endParaRPr sz="1500" b="1">
                        <a:solidFill>
                          <a:schemeClr val="lt1"/>
                        </a:solidFill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73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rPr>
                        <a:t>Trip diary</a:t>
                      </a:r>
                      <a:endParaRPr sz="1500">
                        <a:latin typeface="IBM Plex Sans Light"/>
                        <a:ea typeface="IBM Plex Sans Light"/>
                        <a:cs typeface="IBM Plex Sans Light"/>
                        <a:sym typeface="IBM Plex Sans Light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dk1"/>
                          </a:solidFill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✅</a:t>
                      </a:r>
                      <a:endParaRPr sz="15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dk1"/>
                          </a:solidFill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✅</a:t>
                      </a:r>
                      <a:endParaRPr sz="1500" b="1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B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73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rPr>
                        <a:t>Time-use diary</a:t>
                      </a:r>
                      <a:endParaRPr sz="1500">
                        <a:latin typeface="IBM Plex Sans Light"/>
                        <a:ea typeface="IBM Plex Sans Light"/>
                        <a:cs typeface="IBM Plex Sans Light"/>
                        <a:sym typeface="IBM Plex Sans Light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dk1"/>
                          </a:solidFill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✅</a:t>
                      </a:r>
                      <a:endParaRPr sz="15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B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73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rPr>
                        <a:t>Social dashboard</a:t>
                      </a:r>
                      <a:endParaRPr sz="1500">
                        <a:solidFill>
                          <a:schemeClr val="dk1"/>
                        </a:solidFill>
                        <a:latin typeface="IBM Plex Sans Light"/>
                        <a:ea typeface="IBM Plex Sans Light"/>
                        <a:cs typeface="IBM Plex Sans Light"/>
                        <a:sym typeface="IBM Plex Sans Light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dk1"/>
                          </a:solidFill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✅</a:t>
                      </a:r>
                      <a:endParaRPr sz="15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B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73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rPr>
                        <a:t>ML mode detection</a:t>
                      </a:r>
                      <a:endParaRPr sz="1500">
                        <a:solidFill>
                          <a:schemeClr val="dk1"/>
                        </a:solidFill>
                        <a:latin typeface="IBM Plex Sans Light"/>
                        <a:ea typeface="IBM Plex Sans Light"/>
                        <a:cs typeface="IBM Plex Sans Light"/>
                        <a:sym typeface="IBM Plex Sans Light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dk1"/>
                          </a:solidFill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✅</a:t>
                      </a:r>
                      <a:endParaRPr sz="15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dk1"/>
                          </a:solidFill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✅</a:t>
                      </a:r>
                      <a:endParaRPr sz="15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B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7320"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lt1"/>
                          </a:solidFill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Deployment, analytics, and support</a:t>
                      </a:r>
                      <a:endParaRPr sz="1500" b="1">
                        <a:solidFill>
                          <a:schemeClr val="lt1"/>
                        </a:solidFill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73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rPr>
                        <a:t>Daily report automation</a:t>
                      </a:r>
                      <a:endParaRPr sz="1500">
                        <a:solidFill>
                          <a:schemeClr val="dk1"/>
                        </a:solidFill>
                        <a:latin typeface="IBM Plex Sans Light"/>
                        <a:ea typeface="IBM Plex Sans Light"/>
                        <a:cs typeface="IBM Plex Sans Light"/>
                        <a:sym typeface="IBM Plex Sans Light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dk1"/>
                          </a:solidFill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✅</a:t>
                      </a:r>
                      <a:endParaRPr sz="1500" b="1">
                        <a:solidFill>
                          <a:schemeClr val="dk1"/>
                        </a:solidFill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dk1"/>
                          </a:solidFill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✅</a:t>
                      </a:r>
                      <a:endParaRPr sz="1500" b="1">
                        <a:solidFill>
                          <a:schemeClr val="dk1"/>
                        </a:solidFill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B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73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rPr>
                        <a:t>On-cloud</a:t>
                      </a:r>
                      <a:endParaRPr sz="1500">
                        <a:solidFill>
                          <a:schemeClr val="dk1"/>
                        </a:solidFill>
                        <a:latin typeface="IBM Plex Sans Light"/>
                        <a:ea typeface="IBM Plex Sans Light"/>
                        <a:cs typeface="IBM Plex Sans Light"/>
                        <a:sym typeface="IBM Plex Sans Light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dk1"/>
                          </a:solidFill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✅</a:t>
                      </a:r>
                      <a:endParaRPr sz="15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dk1"/>
                          </a:solidFill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✅</a:t>
                      </a:r>
                      <a:endParaRPr sz="15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B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73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rPr>
                        <a:t>On-premise</a:t>
                      </a:r>
                      <a:endParaRPr sz="1500">
                        <a:solidFill>
                          <a:schemeClr val="dk1"/>
                        </a:solidFill>
                        <a:latin typeface="IBM Plex Sans Light"/>
                        <a:ea typeface="IBM Plex Sans Light"/>
                        <a:cs typeface="IBM Plex Sans Light"/>
                        <a:sym typeface="IBM Plex Sans Light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dk1"/>
                          </a:solidFill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✅</a:t>
                      </a:r>
                      <a:endParaRPr sz="15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B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673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rPr>
                        <a:t>Real-time dashboard</a:t>
                      </a:r>
                      <a:endParaRPr sz="1500">
                        <a:solidFill>
                          <a:schemeClr val="dk1"/>
                        </a:solidFill>
                        <a:latin typeface="IBM Plex Sans Light"/>
                        <a:ea typeface="IBM Plex Sans Light"/>
                        <a:cs typeface="IBM Plex Sans Light"/>
                        <a:sym typeface="IBM Plex Sans Light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dk1"/>
                          </a:solidFill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✅</a:t>
                      </a:r>
                      <a:endParaRPr sz="15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B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673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rPr>
                        <a:t>Phone assistance for users</a:t>
                      </a:r>
                      <a:endParaRPr sz="1500">
                        <a:solidFill>
                          <a:schemeClr val="dk1"/>
                        </a:solidFill>
                        <a:latin typeface="IBM Plex Sans Light"/>
                        <a:ea typeface="IBM Plex Sans Light"/>
                        <a:cs typeface="IBM Plex Sans Light"/>
                        <a:sym typeface="IBM Plex Sans Light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dk1"/>
                          </a:solidFill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✅</a:t>
                      </a:r>
                      <a:endParaRPr sz="15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B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296" name="Google Shape;296;p4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281200" cy="4555200"/>
          </a:xfrm>
          <a:prstGeom prst="rect">
            <a:avLst/>
          </a:prstGeom>
        </p:spPr>
        <p:txBody>
          <a:bodyPr spcFirstLastPara="1" vert="horz" wrap="square" lIns="25400" tIns="25400" rIns="25400" bIns="25400" rtlCol="0" anchor="t" anchorCtr="0">
            <a:normAutofit fontScale="92500" lnSpcReduction="20000"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>
                <a:latin typeface="IBM Plex Sans"/>
                <a:ea typeface="IBM Plex Sans"/>
                <a:cs typeface="IBM Plex Sans"/>
                <a:sym typeface="IBM Plex Sans"/>
              </a:rPr>
              <a:t>The </a:t>
            </a:r>
            <a:r>
              <a:rPr lang="en" b="1">
                <a:latin typeface="IBM Plex Sans"/>
                <a:ea typeface="IBM Plex Sans"/>
                <a:cs typeface="IBM Plex Sans"/>
                <a:sym typeface="IBM Plex Sans"/>
              </a:rPr>
              <a:t>Basic</a:t>
            </a:r>
            <a:r>
              <a:rPr lang="en">
                <a:latin typeface="IBM Plex Sans"/>
                <a:ea typeface="IBM Plex Sans"/>
                <a:cs typeface="IBM Plex Sans"/>
                <a:sym typeface="IBM Plex Sans"/>
              </a:rPr>
              <a:t> plan is suitable for studies that focus on collecting people’s travel diaries.</a:t>
            </a:r>
            <a:endParaRPr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en">
                <a:latin typeface="IBM Plex Sans"/>
                <a:ea typeface="IBM Plex Sans"/>
                <a:cs typeface="IBM Plex Sans"/>
                <a:sym typeface="IBM Plex Sans"/>
              </a:rPr>
              <a:t> </a:t>
            </a:r>
            <a:endParaRPr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en">
                <a:latin typeface="IBM Plex Sans"/>
                <a:ea typeface="IBM Plex Sans"/>
                <a:cs typeface="IBM Plex Sans"/>
                <a:sym typeface="IBM Plex Sans"/>
              </a:rPr>
              <a:t>Our </a:t>
            </a:r>
            <a:r>
              <a:rPr lang="en" b="1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Deep data</a:t>
            </a:r>
            <a:r>
              <a:rPr lang="en">
                <a:latin typeface="IBM Plex Sans"/>
                <a:ea typeface="IBM Plex Sans"/>
                <a:cs typeface="IBM Plex Sans"/>
                <a:sym typeface="IBM Plex Sans"/>
              </a:rPr>
              <a:t> plan provides additional features for capturing </a:t>
            </a:r>
            <a:r>
              <a:rPr lang="en" b="1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extra dimensions</a:t>
            </a:r>
            <a:r>
              <a:rPr lang="en">
                <a:latin typeface="IBM Plex Sans"/>
                <a:ea typeface="IBM Plex Sans"/>
                <a:cs typeface="IBM Plex Sans"/>
                <a:sym typeface="IBM Plex Sans"/>
              </a:rPr>
              <a:t> of people’s trip-making characteristics and </a:t>
            </a:r>
            <a:r>
              <a:rPr lang="en" b="1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greater support</a:t>
            </a:r>
            <a:r>
              <a:rPr lang="en">
                <a:latin typeface="IBM Plex Sans"/>
                <a:ea typeface="IBM Plex Sans"/>
                <a:cs typeface="IBM Plex Sans"/>
                <a:sym typeface="IBM Plex Sans"/>
              </a:rPr>
              <a:t> in deployment and user assistance.</a:t>
            </a:r>
            <a:endParaRPr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270927" indent="0">
              <a:buNone/>
            </a:pPr>
            <a:endParaRPr b="1"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r>
              <a:rPr lang="en" sz="2667">
                <a:latin typeface="IBM Plex Sans Light"/>
                <a:ea typeface="IBM Plex Sans Light"/>
                <a:cs typeface="IBM Plex Sans Light"/>
                <a:sym typeface="IBM Plex Sans Light"/>
              </a:rPr>
              <a:t>There are</a:t>
            </a:r>
            <a:r>
              <a:rPr lang="en" b="1">
                <a:latin typeface="IBM Plex Sans"/>
                <a:ea typeface="IBM Plex Sans"/>
                <a:cs typeface="IBM Plex Sans"/>
                <a:sym typeface="IBM Plex Sans"/>
              </a:rPr>
              <a:t> Four steps </a:t>
            </a:r>
            <a:r>
              <a:rPr lang="en" sz="2667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in</a:t>
            </a:r>
            <a:r>
              <a:rPr lang="en" b="1">
                <a:latin typeface="IBM Plex Sans"/>
                <a:ea typeface="IBM Plex Sans"/>
                <a:cs typeface="IBM Plex Sans"/>
                <a:sym typeface="IBM Plex Sans"/>
              </a:rPr>
              <a:t> Fourstep</a:t>
            </a:r>
            <a:endParaRPr b="1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302" name="Google Shape;302;p47"/>
          <p:cNvSpPr/>
          <p:nvPr/>
        </p:nvSpPr>
        <p:spPr>
          <a:xfrm rot="-7196075">
            <a:off x="4254016" y="1653847"/>
            <a:ext cx="3681697" cy="3677072"/>
          </a:xfrm>
          <a:prstGeom prst="blockArc">
            <a:avLst>
              <a:gd name="adj1" fmla="val 12622480"/>
              <a:gd name="adj2" fmla="val 18176457"/>
              <a:gd name="adj3" fmla="val 20786"/>
            </a:avLst>
          </a:prstGeom>
          <a:solidFill>
            <a:srgbClr val="1D7E7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03" name="Google Shape;303;p47"/>
          <p:cNvSpPr/>
          <p:nvPr/>
        </p:nvSpPr>
        <p:spPr>
          <a:xfrm rot="-1803559">
            <a:off x="4256327" y="1651365"/>
            <a:ext cx="3677072" cy="3681697"/>
          </a:xfrm>
          <a:prstGeom prst="blockArc">
            <a:avLst>
              <a:gd name="adj1" fmla="val 12622480"/>
              <a:gd name="adj2" fmla="val 18176457"/>
              <a:gd name="adj3" fmla="val 20786"/>
            </a:avLst>
          </a:prstGeom>
          <a:solidFill>
            <a:srgbClr val="1F887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04" name="Google Shape;304;p47"/>
          <p:cNvSpPr/>
          <p:nvPr/>
        </p:nvSpPr>
        <p:spPr>
          <a:xfrm rot="3603925">
            <a:off x="4258972" y="1653785"/>
            <a:ext cx="3681697" cy="3677072"/>
          </a:xfrm>
          <a:prstGeom prst="blockArc">
            <a:avLst>
              <a:gd name="adj1" fmla="val 12564381"/>
              <a:gd name="adj2" fmla="val 18346131"/>
              <a:gd name="adj3" fmla="val 20844"/>
            </a:avLst>
          </a:prstGeom>
          <a:solidFill>
            <a:srgbClr val="155B5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05" name="Google Shape;305;p47"/>
          <p:cNvSpPr/>
          <p:nvPr/>
        </p:nvSpPr>
        <p:spPr>
          <a:xfrm rot="8996441">
            <a:off x="4259804" y="1651534"/>
            <a:ext cx="3677072" cy="3681697"/>
          </a:xfrm>
          <a:prstGeom prst="blockArc">
            <a:avLst>
              <a:gd name="adj1" fmla="val 12622480"/>
              <a:gd name="adj2" fmla="val 18081133"/>
              <a:gd name="adj3" fmla="val 20809"/>
            </a:avLst>
          </a:prstGeom>
          <a:solidFill>
            <a:srgbClr val="1B786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306" name="Google Shape;306;p47"/>
          <p:cNvGrpSpPr/>
          <p:nvPr/>
        </p:nvGrpSpPr>
        <p:grpSpPr>
          <a:xfrm rot="5400000">
            <a:off x="7165303" y="3104514"/>
            <a:ext cx="776725" cy="775399"/>
            <a:chOff x="1967628" y="812211"/>
            <a:chExt cx="588000" cy="588000"/>
          </a:xfrm>
        </p:grpSpPr>
        <p:sp>
          <p:nvSpPr>
            <p:cNvPr id="307" name="Google Shape;307;p47"/>
            <p:cNvSpPr/>
            <p:nvPr/>
          </p:nvSpPr>
          <p:spPr>
            <a:xfrm rot="39023">
              <a:off x="1970909" y="815492"/>
              <a:ext cx="581437" cy="581437"/>
            </a:xfrm>
            <a:prstGeom prst="pie">
              <a:avLst>
                <a:gd name="adj1" fmla="val 6190354"/>
                <a:gd name="adj2" fmla="val 14996165"/>
              </a:avLst>
            </a:prstGeom>
            <a:solidFill>
              <a:srgbClr val="1B786E"/>
            </a:solidFill>
            <a:ln>
              <a:noFill/>
            </a:ln>
            <a:effectLst>
              <a:outerShdw blurRad="142875" algn="bl" rotWithShape="0">
                <a:srgbClr val="000000">
                  <a:alpha val="43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8" name="Google Shape;308;p47"/>
            <p:cNvSpPr/>
            <p:nvPr/>
          </p:nvSpPr>
          <p:spPr>
            <a:xfrm rot="10800000">
              <a:off x="1970875" y="815525"/>
              <a:ext cx="581400" cy="581400"/>
            </a:xfrm>
            <a:prstGeom prst="pie">
              <a:avLst>
                <a:gd name="adj1" fmla="val 4028252"/>
                <a:gd name="adj2" fmla="val 17183677"/>
              </a:avLst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09" name="Google Shape;309;p47"/>
          <p:cNvGrpSpPr/>
          <p:nvPr/>
        </p:nvGrpSpPr>
        <p:grpSpPr>
          <a:xfrm rot="10800000">
            <a:off x="5710823" y="4563485"/>
            <a:ext cx="774776" cy="777351"/>
            <a:chOff x="1967628" y="812211"/>
            <a:chExt cx="588000" cy="588000"/>
          </a:xfrm>
        </p:grpSpPr>
        <p:sp>
          <p:nvSpPr>
            <p:cNvPr id="310" name="Google Shape;310;p47"/>
            <p:cNvSpPr/>
            <p:nvPr/>
          </p:nvSpPr>
          <p:spPr>
            <a:xfrm rot="39023">
              <a:off x="1970909" y="815492"/>
              <a:ext cx="581437" cy="581437"/>
            </a:xfrm>
            <a:prstGeom prst="pie">
              <a:avLst>
                <a:gd name="adj1" fmla="val 6190354"/>
                <a:gd name="adj2" fmla="val 14996165"/>
              </a:avLst>
            </a:prstGeom>
            <a:solidFill>
              <a:srgbClr val="1D7E74"/>
            </a:solidFill>
            <a:ln>
              <a:noFill/>
            </a:ln>
            <a:effectLst>
              <a:outerShdw blurRad="142875" algn="bl" rotWithShape="0">
                <a:srgbClr val="000000">
                  <a:alpha val="43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1" name="Google Shape;311;p47"/>
            <p:cNvSpPr/>
            <p:nvPr/>
          </p:nvSpPr>
          <p:spPr>
            <a:xfrm rot="10800000">
              <a:off x="1970875" y="815525"/>
              <a:ext cx="581400" cy="581400"/>
            </a:xfrm>
            <a:prstGeom prst="pie">
              <a:avLst>
                <a:gd name="adj1" fmla="val 4028252"/>
                <a:gd name="adj2" fmla="val 17183677"/>
              </a:avLst>
            </a:prstGeom>
            <a:solidFill>
              <a:srgbClr val="1D7E7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12" name="Google Shape;312;p47"/>
          <p:cNvGrpSpPr/>
          <p:nvPr/>
        </p:nvGrpSpPr>
        <p:grpSpPr>
          <a:xfrm rot="-5400000">
            <a:off x="4251966" y="3107870"/>
            <a:ext cx="776725" cy="775399"/>
            <a:chOff x="1967628" y="812211"/>
            <a:chExt cx="588000" cy="588000"/>
          </a:xfrm>
        </p:grpSpPr>
        <p:sp>
          <p:nvSpPr>
            <p:cNvPr id="313" name="Google Shape;313;p47"/>
            <p:cNvSpPr/>
            <p:nvPr/>
          </p:nvSpPr>
          <p:spPr>
            <a:xfrm rot="39023">
              <a:off x="1970909" y="815492"/>
              <a:ext cx="581437" cy="581437"/>
            </a:xfrm>
            <a:prstGeom prst="pie">
              <a:avLst>
                <a:gd name="adj1" fmla="val 6190354"/>
                <a:gd name="adj2" fmla="val 14996165"/>
              </a:avLst>
            </a:prstGeom>
            <a:solidFill>
              <a:srgbClr val="1F887E"/>
            </a:solidFill>
            <a:ln>
              <a:noFill/>
            </a:ln>
            <a:effectLst>
              <a:outerShdw blurRad="142875" algn="bl" rotWithShape="0">
                <a:srgbClr val="000000">
                  <a:alpha val="43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" name="Google Shape;314;p47"/>
            <p:cNvSpPr/>
            <p:nvPr/>
          </p:nvSpPr>
          <p:spPr>
            <a:xfrm rot="10800000">
              <a:off x="1970875" y="815525"/>
              <a:ext cx="581400" cy="581400"/>
            </a:xfrm>
            <a:prstGeom prst="pie">
              <a:avLst>
                <a:gd name="adj1" fmla="val 4028252"/>
                <a:gd name="adj2" fmla="val 17183677"/>
              </a:avLst>
            </a:prstGeom>
            <a:solidFill>
              <a:srgbClr val="1F88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15" name="Google Shape;315;p47"/>
          <p:cNvSpPr txBox="1"/>
          <p:nvPr/>
        </p:nvSpPr>
        <p:spPr>
          <a:xfrm>
            <a:off x="4298754" y="3211970"/>
            <a:ext cx="672663" cy="353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133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01</a:t>
            </a:r>
            <a:endParaRPr sz="2133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6" name="Google Shape;316;p47"/>
          <p:cNvSpPr txBox="1"/>
          <p:nvPr/>
        </p:nvSpPr>
        <p:spPr>
          <a:xfrm>
            <a:off x="5783721" y="4672056"/>
            <a:ext cx="672663" cy="353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133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02</a:t>
            </a:r>
            <a:endParaRPr sz="2133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7" name="Google Shape;317;p47"/>
          <p:cNvSpPr txBox="1"/>
          <p:nvPr/>
        </p:nvSpPr>
        <p:spPr>
          <a:xfrm>
            <a:off x="7218909" y="3211970"/>
            <a:ext cx="672663" cy="353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133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03</a:t>
            </a:r>
            <a:endParaRPr sz="2133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18" name="Google Shape;318;p47"/>
          <p:cNvGrpSpPr/>
          <p:nvPr/>
        </p:nvGrpSpPr>
        <p:grpSpPr>
          <a:xfrm>
            <a:off x="5685633" y="1645654"/>
            <a:ext cx="774776" cy="777428"/>
            <a:chOff x="1967628" y="812211"/>
            <a:chExt cx="588000" cy="588000"/>
          </a:xfrm>
        </p:grpSpPr>
        <p:sp>
          <p:nvSpPr>
            <p:cNvPr id="319" name="Google Shape;319;p47"/>
            <p:cNvSpPr/>
            <p:nvPr/>
          </p:nvSpPr>
          <p:spPr>
            <a:xfrm rot="39023">
              <a:off x="1970909" y="815492"/>
              <a:ext cx="581437" cy="581437"/>
            </a:xfrm>
            <a:prstGeom prst="pie">
              <a:avLst>
                <a:gd name="adj1" fmla="val 6190354"/>
                <a:gd name="adj2" fmla="val 14996165"/>
              </a:avLst>
            </a:prstGeom>
            <a:solidFill>
              <a:srgbClr val="155B54"/>
            </a:solidFill>
            <a:ln>
              <a:noFill/>
            </a:ln>
            <a:effectLst>
              <a:outerShdw blurRad="142875" algn="bl" rotWithShape="0">
                <a:srgbClr val="000000">
                  <a:alpha val="43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" name="Google Shape;320;p47"/>
            <p:cNvSpPr/>
            <p:nvPr/>
          </p:nvSpPr>
          <p:spPr>
            <a:xfrm rot="10800000">
              <a:off x="1970875" y="815525"/>
              <a:ext cx="581400" cy="581400"/>
            </a:xfrm>
            <a:prstGeom prst="pie">
              <a:avLst>
                <a:gd name="adj1" fmla="val 4028252"/>
                <a:gd name="adj2" fmla="val 17183677"/>
              </a:avLst>
            </a:prstGeom>
            <a:solidFill>
              <a:srgbClr val="155B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21" name="Google Shape;321;p47"/>
          <p:cNvSpPr txBox="1"/>
          <p:nvPr/>
        </p:nvSpPr>
        <p:spPr>
          <a:xfrm>
            <a:off x="5783721" y="1743270"/>
            <a:ext cx="672663" cy="353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133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04</a:t>
            </a:r>
            <a:endParaRPr sz="2133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22" name="Google Shape;322;p47"/>
          <p:cNvGrpSpPr/>
          <p:nvPr/>
        </p:nvGrpSpPr>
        <p:grpSpPr>
          <a:xfrm>
            <a:off x="431336" y="1616976"/>
            <a:ext cx="4483617" cy="1672139"/>
            <a:chOff x="323500" y="1170475"/>
            <a:chExt cx="3362713" cy="1289700"/>
          </a:xfrm>
        </p:grpSpPr>
        <p:sp>
          <p:nvSpPr>
            <p:cNvPr id="323" name="Google Shape;323;p47"/>
            <p:cNvSpPr txBox="1"/>
            <p:nvPr/>
          </p:nvSpPr>
          <p:spPr>
            <a:xfrm>
              <a:off x="323500" y="1170475"/>
              <a:ext cx="21240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r"/>
              <a:r>
                <a:rPr lang="en" sz="2800">
                  <a:solidFill>
                    <a:schemeClr val="dk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⚙️</a:t>
              </a:r>
              <a:r>
                <a:rPr lang="en" sz="2133">
                  <a:solidFill>
                    <a:schemeClr val="dk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  </a:t>
              </a:r>
              <a:r>
                <a:rPr lang="en" sz="2667" b="1">
                  <a:latin typeface="IBM Plex Sans"/>
                  <a:ea typeface="IBM Plex Sans"/>
                  <a:cs typeface="IBM Plex Sans"/>
                  <a:sym typeface="IBM Plex Sans"/>
                </a:rPr>
                <a:t>Deployment</a:t>
              </a:r>
              <a:endParaRPr sz="2667" b="1">
                <a:latin typeface="IBM Plex Sans"/>
                <a:ea typeface="IBM Plex Sans"/>
                <a:cs typeface="IBM Plex Sans"/>
                <a:sym typeface="IBM Plex Sans"/>
              </a:endParaRPr>
            </a:p>
            <a:p>
              <a:pPr algn="r"/>
              <a:endParaRPr sz="1600" b="1">
                <a:latin typeface="IBM Plex Sans"/>
                <a:ea typeface="IBM Plex Sans"/>
                <a:cs typeface="IBM Plex Sans"/>
                <a:sym typeface="IBM Plex Sans"/>
              </a:endParaRPr>
            </a:p>
            <a:p>
              <a:pPr algn="r">
                <a:spcAft>
                  <a:spcPts val="2133"/>
                </a:spcAft>
              </a:pPr>
              <a:r>
                <a:rPr lang="en" sz="2133">
                  <a:latin typeface="IBM Plex Sans"/>
                  <a:ea typeface="IBM Plex Sans"/>
                  <a:cs typeface="IBM Plex Sans"/>
                  <a:sym typeface="IBM Plex Sans"/>
                </a:rPr>
                <a:t> Setup infrastructure</a:t>
              </a:r>
              <a:endParaRPr sz="2133" b="1">
                <a:latin typeface="IBM Plex Sans"/>
                <a:ea typeface="IBM Plex Sans"/>
                <a:cs typeface="IBM Plex Sans"/>
                <a:sym typeface="IBM Plex Sans"/>
              </a:endParaRPr>
            </a:p>
          </p:txBody>
        </p:sp>
        <p:cxnSp>
          <p:nvCxnSpPr>
            <p:cNvPr id="324" name="Google Shape;324;p47"/>
            <p:cNvCxnSpPr/>
            <p:nvPr/>
          </p:nvCxnSpPr>
          <p:spPr>
            <a:xfrm rot="10800000">
              <a:off x="2641913" y="1831625"/>
              <a:ext cx="1044300" cy="0"/>
            </a:xfrm>
            <a:prstGeom prst="straightConnector1">
              <a:avLst/>
            </a:prstGeom>
            <a:noFill/>
            <a:ln w="9525" cap="flat" cmpd="sng">
              <a:solidFill>
                <a:srgbClr val="1F887E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325" name="Google Shape;325;p47"/>
          <p:cNvGrpSpPr/>
          <p:nvPr/>
        </p:nvGrpSpPr>
        <p:grpSpPr>
          <a:xfrm>
            <a:off x="431334" y="3974233"/>
            <a:ext cx="4839217" cy="1719600"/>
            <a:chOff x="323500" y="2828275"/>
            <a:chExt cx="3629413" cy="1289700"/>
          </a:xfrm>
        </p:grpSpPr>
        <p:sp>
          <p:nvSpPr>
            <p:cNvPr id="326" name="Google Shape;326;p47"/>
            <p:cNvSpPr txBox="1"/>
            <p:nvPr/>
          </p:nvSpPr>
          <p:spPr>
            <a:xfrm>
              <a:off x="323500" y="2828275"/>
              <a:ext cx="21240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r"/>
              <a:r>
                <a:rPr lang="en" sz="2800">
                  <a:solidFill>
                    <a:schemeClr val="dk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📣 </a:t>
              </a:r>
              <a:r>
                <a:rPr lang="en" sz="2133">
                  <a:solidFill>
                    <a:schemeClr val="dk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 </a:t>
              </a:r>
              <a:r>
                <a:rPr lang="en" sz="2800" b="1">
                  <a:latin typeface="IBM Plex Sans"/>
                  <a:ea typeface="IBM Plex Sans"/>
                  <a:cs typeface="IBM Plex Sans"/>
                  <a:sym typeface="IBM Plex Sans"/>
                </a:rPr>
                <a:t>Recruitment</a:t>
              </a:r>
              <a:endParaRPr sz="2800" b="1">
                <a:latin typeface="IBM Plex Sans"/>
                <a:ea typeface="IBM Plex Sans"/>
                <a:cs typeface="IBM Plex Sans"/>
                <a:sym typeface="IBM Plex Sans"/>
              </a:endParaRPr>
            </a:p>
            <a:p>
              <a:pPr algn="r"/>
              <a:endParaRPr sz="1600" b="1">
                <a:latin typeface="IBM Plex Sans"/>
                <a:ea typeface="IBM Plex Sans"/>
                <a:cs typeface="IBM Plex Sans"/>
                <a:sym typeface="IBM Plex Sans"/>
              </a:endParaRPr>
            </a:p>
            <a:p>
              <a:pPr algn="r">
                <a:lnSpc>
                  <a:spcPct val="150000"/>
                </a:lnSpc>
              </a:pPr>
              <a:r>
                <a:rPr lang="en" sz="2133">
                  <a:solidFill>
                    <a:schemeClr val="dk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 Manage Ads</a:t>
              </a:r>
              <a:endParaRPr sz="2133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endParaRPr>
            </a:p>
            <a:p>
              <a:pPr algn="ctr">
                <a:lnSpc>
                  <a:spcPct val="150000"/>
                </a:lnSpc>
              </a:pPr>
              <a:r>
                <a:rPr lang="en" sz="2133">
                  <a:solidFill>
                    <a:schemeClr val="dk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Targeted recruitment</a:t>
              </a:r>
              <a:endParaRPr sz="2133">
                <a:latin typeface="IBM Plex Sans"/>
                <a:ea typeface="IBM Plex Sans"/>
                <a:cs typeface="IBM Plex Sans"/>
                <a:sym typeface="IBM Plex Sans"/>
              </a:endParaRPr>
            </a:p>
          </p:txBody>
        </p:sp>
        <p:cxnSp>
          <p:nvCxnSpPr>
            <p:cNvPr id="327" name="Google Shape;327;p47"/>
            <p:cNvCxnSpPr/>
            <p:nvPr/>
          </p:nvCxnSpPr>
          <p:spPr>
            <a:xfrm rot="10800000">
              <a:off x="2641913" y="3489425"/>
              <a:ext cx="1311000" cy="0"/>
            </a:xfrm>
            <a:prstGeom prst="straightConnector1">
              <a:avLst/>
            </a:prstGeom>
            <a:noFill/>
            <a:ln w="9525" cap="flat" cmpd="sng">
              <a:solidFill>
                <a:srgbClr val="1D7E74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328" name="Google Shape;328;p47"/>
          <p:cNvGrpSpPr/>
          <p:nvPr/>
        </p:nvGrpSpPr>
        <p:grpSpPr>
          <a:xfrm>
            <a:off x="6946433" y="1749567"/>
            <a:ext cx="4814200" cy="1772400"/>
            <a:chOff x="5209825" y="1159775"/>
            <a:chExt cx="3610650" cy="1329300"/>
          </a:xfrm>
        </p:grpSpPr>
        <p:sp>
          <p:nvSpPr>
            <p:cNvPr id="329" name="Google Shape;329;p47"/>
            <p:cNvSpPr txBox="1"/>
            <p:nvPr/>
          </p:nvSpPr>
          <p:spPr>
            <a:xfrm>
              <a:off x="6696475" y="1159775"/>
              <a:ext cx="2124000" cy="132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3333" b="1">
                  <a:latin typeface="IBM Plex Sans"/>
                  <a:ea typeface="IBM Plex Sans"/>
                  <a:cs typeface="IBM Plex Sans"/>
                  <a:sym typeface="IBM Plex Sans"/>
                </a:rPr>
                <a:t>📦 </a:t>
              </a:r>
              <a:r>
                <a:rPr lang="en" sz="2667" b="1">
                  <a:latin typeface="IBM Plex Sans"/>
                  <a:ea typeface="IBM Plex Sans"/>
                  <a:cs typeface="IBM Plex Sans"/>
                  <a:sym typeface="IBM Plex Sans"/>
                </a:rPr>
                <a:t> </a:t>
              </a:r>
              <a:r>
                <a:rPr lang="en" sz="2800" b="1">
                  <a:latin typeface="IBM Plex Sans"/>
                  <a:ea typeface="IBM Plex Sans"/>
                  <a:cs typeface="IBM Plex Sans"/>
                  <a:sym typeface="IBM Plex Sans"/>
                </a:rPr>
                <a:t>Delivery</a:t>
              </a:r>
              <a:endParaRPr sz="2800" b="1">
                <a:latin typeface="IBM Plex Sans"/>
                <a:ea typeface="IBM Plex Sans"/>
                <a:cs typeface="IBM Plex Sans"/>
                <a:sym typeface="IBM Plex Sans"/>
              </a:endParaRPr>
            </a:p>
            <a:p>
              <a:endParaRPr sz="1067" b="1">
                <a:latin typeface="IBM Plex Sans"/>
                <a:ea typeface="IBM Plex Sans"/>
                <a:cs typeface="IBM Plex Sans"/>
                <a:sym typeface="IBM Plex Sans"/>
              </a:endParaRPr>
            </a:p>
            <a:p>
              <a:pPr>
                <a:spcBef>
                  <a:spcPts val="533"/>
                </a:spcBef>
              </a:pPr>
              <a:r>
                <a:rPr lang="en" sz="2133">
                  <a:solidFill>
                    <a:schemeClr val="dk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Feed into a model pipeline</a:t>
              </a:r>
              <a:endParaRPr sz="2133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endParaRPr>
            </a:p>
            <a:p>
              <a:pPr>
                <a:spcBef>
                  <a:spcPts val="533"/>
                </a:spcBef>
                <a:spcAft>
                  <a:spcPts val="533"/>
                </a:spcAft>
              </a:pPr>
              <a:endParaRPr sz="2133">
                <a:latin typeface="IBM Plex Sans"/>
                <a:ea typeface="IBM Plex Sans"/>
                <a:cs typeface="IBM Plex Sans"/>
                <a:sym typeface="IBM Plex Sans"/>
              </a:endParaRPr>
            </a:p>
          </p:txBody>
        </p:sp>
        <p:cxnSp>
          <p:nvCxnSpPr>
            <p:cNvPr id="330" name="Google Shape;330;p47"/>
            <p:cNvCxnSpPr/>
            <p:nvPr/>
          </p:nvCxnSpPr>
          <p:spPr>
            <a:xfrm>
              <a:off x="5209825" y="1705200"/>
              <a:ext cx="1286700" cy="0"/>
            </a:xfrm>
            <a:prstGeom prst="straightConnector1">
              <a:avLst/>
            </a:prstGeom>
            <a:noFill/>
            <a:ln w="9525" cap="flat" cmpd="sng">
              <a:solidFill>
                <a:srgbClr val="155B54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331" name="Google Shape;331;p47"/>
          <p:cNvGrpSpPr/>
          <p:nvPr/>
        </p:nvGrpSpPr>
        <p:grpSpPr>
          <a:xfrm>
            <a:off x="6946434" y="4230467"/>
            <a:ext cx="5245767" cy="1719600"/>
            <a:chOff x="5209825" y="3020450"/>
            <a:chExt cx="3934325" cy="1289700"/>
          </a:xfrm>
        </p:grpSpPr>
        <p:sp>
          <p:nvSpPr>
            <p:cNvPr id="332" name="Google Shape;332;p47"/>
            <p:cNvSpPr txBox="1"/>
            <p:nvPr/>
          </p:nvSpPr>
          <p:spPr>
            <a:xfrm>
              <a:off x="6574350" y="3020450"/>
              <a:ext cx="25698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800" b="1">
                  <a:latin typeface="IBM Plex Sans"/>
                  <a:ea typeface="IBM Plex Sans"/>
                  <a:cs typeface="IBM Plex Sans"/>
                  <a:sym typeface="IBM Plex Sans"/>
                </a:rPr>
                <a:t>💁‍♂️  Data collection</a:t>
              </a:r>
              <a:endParaRPr sz="2800" b="1">
                <a:latin typeface="IBM Plex Sans"/>
                <a:ea typeface="IBM Plex Sans"/>
                <a:cs typeface="IBM Plex Sans"/>
                <a:sym typeface="IBM Plex Sans"/>
              </a:endParaRPr>
            </a:p>
            <a:p>
              <a:endParaRPr sz="1733" b="1">
                <a:latin typeface="IBM Plex Sans"/>
                <a:ea typeface="IBM Plex Sans"/>
                <a:cs typeface="IBM Plex Sans"/>
                <a:sym typeface="IBM Plex Sans"/>
              </a:endParaRPr>
            </a:p>
            <a:p>
              <a:r>
                <a:rPr lang="en" sz="2267">
                  <a:solidFill>
                    <a:schemeClr val="dk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Manage UX</a:t>
              </a:r>
              <a:endParaRPr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endParaRPr>
            </a:p>
            <a:p>
              <a:pPr>
                <a:spcBef>
                  <a:spcPts val="533"/>
                </a:spcBef>
              </a:pPr>
              <a:r>
                <a:rPr lang="en" sz="2267">
                  <a:solidFill>
                    <a:schemeClr val="dk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Assist participants</a:t>
              </a:r>
              <a:endParaRPr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endParaRPr>
            </a:p>
            <a:p>
              <a:pPr>
                <a:spcBef>
                  <a:spcPts val="533"/>
                </a:spcBef>
                <a:spcAft>
                  <a:spcPts val="533"/>
                </a:spcAft>
              </a:pPr>
              <a:r>
                <a:rPr lang="en" sz="2267">
                  <a:solidFill>
                    <a:schemeClr val="dk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Distribute rewards</a:t>
              </a:r>
              <a:endParaRPr sz="2267">
                <a:latin typeface="IBM Plex Sans"/>
                <a:ea typeface="IBM Plex Sans"/>
                <a:cs typeface="IBM Plex Sans"/>
                <a:sym typeface="IBM Plex Sans"/>
              </a:endParaRPr>
            </a:p>
          </p:txBody>
        </p:sp>
        <p:cxnSp>
          <p:nvCxnSpPr>
            <p:cNvPr id="333" name="Google Shape;333;p47"/>
            <p:cNvCxnSpPr/>
            <p:nvPr/>
          </p:nvCxnSpPr>
          <p:spPr>
            <a:xfrm>
              <a:off x="5209825" y="3648300"/>
              <a:ext cx="1286700" cy="0"/>
            </a:xfrm>
            <a:prstGeom prst="straightConnector1">
              <a:avLst/>
            </a:prstGeom>
            <a:noFill/>
            <a:ln w="9525" cap="flat" cmpd="sng">
              <a:solidFill>
                <a:srgbClr val="1B786E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r>
              <a:rPr lang="en" b="1">
                <a:latin typeface="IBM Plex Sans"/>
                <a:ea typeface="IBM Plex Sans"/>
                <a:cs typeface="IBM Plex Sans"/>
                <a:sym typeface="IBM Plex Sans"/>
              </a:rPr>
              <a:t>Recruitment: </a:t>
            </a:r>
            <a:r>
              <a:rPr lang="en">
                <a:latin typeface="IBM Plex Sans"/>
                <a:ea typeface="IBM Plex Sans"/>
                <a:cs typeface="IBM Plex Sans"/>
                <a:sym typeface="IBM Plex Sans"/>
              </a:rPr>
              <a:t>cost, speed, and scale</a:t>
            </a:r>
            <a:endParaRPr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grpSp>
        <p:nvGrpSpPr>
          <p:cNvPr id="339" name="Google Shape;339;p48"/>
          <p:cNvGrpSpPr/>
          <p:nvPr/>
        </p:nvGrpSpPr>
        <p:grpSpPr>
          <a:xfrm>
            <a:off x="2738634" y="1340134"/>
            <a:ext cx="3315772" cy="4948207"/>
            <a:chOff x="1118224" y="283725"/>
            <a:chExt cx="2090826" cy="4076400"/>
          </a:xfrm>
        </p:grpSpPr>
        <p:sp>
          <p:nvSpPr>
            <p:cNvPr id="340" name="Google Shape;340;p48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IBM Plex Sans"/>
                <a:ea typeface="IBM Plex Sans"/>
                <a:cs typeface="IBM Plex Sans"/>
                <a:sym typeface="IBM Plex Sans"/>
              </a:endParaRPr>
            </a:p>
          </p:txBody>
        </p:sp>
        <p:sp>
          <p:nvSpPr>
            <p:cNvPr id="341" name="Google Shape;341;p48"/>
            <p:cNvSpPr/>
            <p:nvPr/>
          </p:nvSpPr>
          <p:spPr>
            <a:xfrm>
              <a:off x="1118224" y="341749"/>
              <a:ext cx="2048100" cy="24906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1D7E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IBM Plex Sans"/>
                <a:ea typeface="IBM Plex Sans"/>
                <a:cs typeface="IBM Plex Sans"/>
                <a:sym typeface="IBM Plex Sans"/>
              </a:endParaRPr>
            </a:p>
          </p:txBody>
        </p:sp>
        <p:sp>
          <p:nvSpPr>
            <p:cNvPr id="342" name="Google Shape;342;p48"/>
            <p:cNvSpPr/>
            <p:nvPr/>
          </p:nvSpPr>
          <p:spPr>
            <a:xfrm>
              <a:off x="1233923" y="1225061"/>
              <a:ext cx="1815000" cy="60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1600">
                  <a:solidFill>
                    <a:srgbClr val="1D7E74"/>
                  </a:solidFill>
                  <a:latin typeface="IBM Plex Sans Medium"/>
                  <a:ea typeface="IBM Plex Sans Medium"/>
                  <a:cs typeface="IBM Plex Sans Medium"/>
                  <a:sym typeface="IBM Plex Sans Medium"/>
                </a:rPr>
                <a:t>Fourstep</a:t>
              </a:r>
              <a:endParaRPr sz="1600">
                <a:solidFill>
                  <a:srgbClr val="1D7E74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endParaRPr>
            </a:p>
          </p:txBody>
        </p:sp>
        <p:sp>
          <p:nvSpPr>
            <p:cNvPr id="343" name="Google Shape;343;p48"/>
            <p:cNvSpPr/>
            <p:nvPr/>
          </p:nvSpPr>
          <p:spPr>
            <a:xfrm>
              <a:off x="1233923" y="1846625"/>
              <a:ext cx="1815000" cy="82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" sz="1600">
                  <a:solidFill>
                    <a:srgbClr val="1D7E74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Participants are social media users from a diverse and large sampling frame.</a:t>
              </a:r>
              <a:endParaRPr sz="1600">
                <a:solidFill>
                  <a:srgbClr val="1D7E74"/>
                </a:solidFill>
                <a:latin typeface="IBM Plex Sans"/>
                <a:ea typeface="IBM Plex Sans"/>
                <a:cs typeface="IBM Plex Sans"/>
                <a:sym typeface="IBM Plex Sans"/>
              </a:endParaRPr>
            </a:p>
          </p:txBody>
        </p:sp>
        <p:sp>
          <p:nvSpPr>
            <p:cNvPr id="344" name="Google Shape;344;p48"/>
            <p:cNvSpPr/>
            <p:nvPr/>
          </p:nvSpPr>
          <p:spPr>
            <a:xfrm>
              <a:off x="1233850" y="470600"/>
              <a:ext cx="18150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5333" b="1">
                  <a:solidFill>
                    <a:srgbClr val="1D7E74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1.00x</a:t>
              </a:r>
              <a:endParaRPr sz="5333">
                <a:solidFill>
                  <a:srgbClr val="1D7E74"/>
                </a:solidFill>
                <a:latin typeface="IBM Plex Sans Thin"/>
                <a:ea typeface="IBM Plex Sans Thin"/>
                <a:cs typeface="IBM Plex Sans Thin"/>
                <a:sym typeface="IBM Plex Sans Thin"/>
              </a:endParaRPr>
            </a:p>
          </p:txBody>
        </p:sp>
        <p:sp>
          <p:nvSpPr>
            <p:cNvPr id="345" name="Google Shape;345;p48"/>
            <p:cNvSpPr/>
            <p:nvPr/>
          </p:nvSpPr>
          <p:spPr>
            <a:xfrm rot="5400000">
              <a:off x="1938871" y="2785391"/>
              <a:ext cx="389100" cy="278100"/>
            </a:xfrm>
            <a:prstGeom prst="rightArrow">
              <a:avLst>
                <a:gd name="adj1" fmla="val 34239"/>
                <a:gd name="adj2" fmla="val 57035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IBM Plex Sans"/>
                <a:ea typeface="IBM Plex Sans"/>
                <a:cs typeface="IBM Plex Sans"/>
                <a:sym typeface="IBM Plex Sans"/>
              </a:endParaRPr>
            </a:p>
          </p:txBody>
        </p:sp>
        <p:sp>
          <p:nvSpPr>
            <p:cNvPr id="346" name="Google Shape;346;p48"/>
            <p:cNvSpPr/>
            <p:nvPr/>
          </p:nvSpPr>
          <p:spPr>
            <a:xfrm>
              <a:off x="1118308" y="3172455"/>
              <a:ext cx="2030400" cy="108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609585" indent="-389457">
                <a:lnSpc>
                  <a:spcPct val="115000"/>
                </a:lnSpc>
                <a:buClr>
                  <a:schemeClr val="lt1"/>
                </a:buClr>
                <a:buSzPts val="1000"/>
                <a:buFont typeface="IBM Plex Sans"/>
                <a:buChar char="●"/>
              </a:pPr>
              <a:r>
                <a:rPr lang="en" sz="1333">
                  <a:solidFill>
                    <a:schemeClr val="lt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Large frame, low response rate.</a:t>
              </a:r>
              <a:endParaRPr sz="1333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endParaRPr>
            </a:p>
            <a:p>
              <a:pPr marL="609585" indent="-389457">
                <a:lnSpc>
                  <a:spcPct val="115000"/>
                </a:lnSpc>
                <a:buClr>
                  <a:srgbClr val="FFFFFF"/>
                </a:buClr>
                <a:buSzPts val="1000"/>
                <a:buFont typeface="IBM Plex Sans"/>
                <a:buChar char="●"/>
              </a:pPr>
              <a:r>
                <a:rPr lang="en" sz="1333">
                  <a:solidFill>
                    <a:srgbClr val="FFFFFF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Cost-effective.</a:t>
              </a:r>
              <a:endParaRPr sz="1333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endParaRPr>
            </a:p>
            <a:p>
              <a:pPr marL="609585" indent="-389457">
                <a:lnSpc>
                  <a:spcPct val="115000"/>
                </a:lnSpc>
                <a:buClr>
                  <a:srgbClr val="FFFFFF"/>
                </a:buClr>
                <a:buSzPts val="1000"/>
                <a:buFont typeface="IBM Plex Sans"/>
                <a:buChar char="●"/>
              </a:pPr>
              <a:r>
                <a:rPr lang="en" sz="1333">
                  <a:solidFill>
                    <a:srgbClr val="FFFFFF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Faster to deploy.</a:t>
              </a:r>
              <a:endParaRPr sz="1333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endParaRPr>
            </a:p>
            <a:p>
              <a:pPr marL="609585" indent="-389457">
                <a:lnSpc>
                  <a:spcPct val="115000"/>
                </a:lnSpc>
                <a:buClr>
                  <a:schemeClr val="lt1"/>
                </a:buClr>
                <a:buSzPts val="1000"/>
                <a:buFont typeface="IBM Plex Sans"/>
                <a:buChar char="●"/>
              </a:pPr>
              <a:r>
                <a:rPr lang="en" sz="1333">
                  <a:solidFill>
                    <a:schemeClr val="lt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Much more scalable with budget.</a:t>
              </a:r>
              <a:endParaRPr sz="1333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endParaRPr>
            </a:p>
            <a:p>
              <a:pPr marL="609585">
                <a:lnSpc>
                  <a:spcPct val="115000"/>
                </a:lnSpc>
              </a:pPr>
              <a:endParaRPr sz="1333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endParaRPr>
            </a:p>
          </p:txBody>
        </p:sp>
      </p:grpSp>
      <p:grpSp>
        <p:nvGrpSpPr>
          <p:cNvPr id="347" name="Google Shape;347;p48"/>
          <p:cNvGrpSpPr/>
          <p:nvPr/>
        </p:nvGrpSpPr>
        <p:grpSpPr>
          <a:xfrm>
            <a:off x="6137593" y="1340134"/>
            <a:ext cx="3315772" cy="4948207"/>
            <a:chOff x="1118224" y="283725"/>
            <a:chExt cx="2090826" cy="4076400"/>
          </a:xfrm>
        </p:grpSpPr>
        <p:sp>
          <p:nvSpPr>
            <p:cNvPr id="348" name="Google Shape;348;p48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IBM Plex Sans"/>
                <a:ea typeface="IBM Plex Sans"/>
                <a:cs typeface="IBM Plex Sans"/>
                <a:sym typeface="IBM Plex Sans"/>
              </a:endParaRPr>
            </a:p>
          </p:txBody>
        </p:sp>
        <p:sp>
          <p:nvSpPr>
            <p:cNvPr id="349" name="Google Shape;349;p48"/>
            <p:cNvSpPr/>
            <p:nvPr/>
          </p:nvSpPr>
          <p:spPr>
            <a:xfrm>
              <a:off x="1118224" y="341749"/>
              <a:ext cx="2048100" cy="24906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IBM Plex Sans"/>
                <a:ea typeface="IBM Plex Sans"/>
                <a:cs typeface="IBM Plex Sans"/>
                <a:sym typeface="IBM Plex Sans"/>
              </a:endParaRPr>
            </a:p>
          </p:txBody>
        </p:sp>
        <p:sp>
          <p:nvSpPr>
            <p:cNvPr id="350" name="Google Shape;350;p48"/>
            <p:cNvSpPr/>
            <p:nvPr/>
          </p:nvSpPr>
          <p:spPr>
            <a:xfrm>
              <a:off x="1233923" y="1225061"/>
              <a:ext cx="1815000" cy="60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1600">
                  <a:solidFill>
                    <a:schemeClr val="dk2"/>
                  </a:solidFill>
                  <a:latin typeface="IBM Plex Sans Medium"/>
                  <a:ea typeface="IBM Plex Sans Medium"/>
                  <a:cs typeface="IBM Plex Sans Medium"/>
                  <a:sym typeface="IBM Plex Sans Medium"/>
                </a:rPr>
                <a:t>Market research company</a:t>
              </a:r>
              <a:endParaRPr sz="16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endParaRPr>
            </a:p>
          </p:txBody>
        </p:sp>
        <p:sp>
          <p:nvSpPr>
            <p:cNvPr id="351" name="Google Shape;351;p48"/>
            <p:cNvSpPr/>
            <p:nvPr/>
          </p:nvSpPr>
          <p:spPr>
            <a:xfrm>
              <a:off x="1233923" y="1846625"/>
              <a:ext cx="1815000" cy="82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" sz="1600">
                  <a:solidFill>
                    <a:schemeClr val="dk2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Participants are professional survey takers.</a:t>
              </a:r>
              <a:endPara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endParaRPr>
            </a:p>
          </p:txBody>
        </p:sp>
        <p:sp>
          <p:nvSpPr>
            <p:cNvPr id="352" name="Google Shape;352;p48"/>
            <p:cNvSpPr/>
            <p:nvPr/>
          </p:nvSpPr>
          <p:spPr>
            <a:xfrm>
              <a:off x="1233850" y="470600"/>
              <a:ext cx="14883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5333" b="1">
                  <a:solidFill>
                    <a:schemeClr val="dk2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2.80*</a:t>
              </a:r>
              <a:endParaRPr sz="5333">
                <a:solidFill>
                  <a:schemeClr val="dk2"/>
                </a:solidFill>
                <a:latin typeface="IBM Plex Sans Thin"/>
                <a:ea typeface="IBM Plex Sans Thin"/>
                <a:cs typeface="IBM Plex Sans Thin"/>
                <a:sym typeface="IBM Plex Sans Thin"/>
              </a:endParaRPr>
            </a:p>
          </p:txBody>
        </p:sp>
        <p:sp>
          <p:nvSpPr>
            <p:cNvPr id="353" name="Google Shape;353;p48"/>
            <p:cNvSpPr/>
            <p:nvPr/>
          </p:nvSpPr>
          <p:spPr>
            <a:xfrm rot="5400000">
              <a:off x="1938871" y="2785391"/>
              <a:ext cx="389100" cy="278100"/>
            </a:xfrm>
            <a:prstGeom prst="rightArrow">
              <a:avLst>
                <a:gd name="adj1" fmla="val 34239"/>
                <a:gd name="adj2" fmla="val 57035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IBM Plex Sans"/>
                <a:ea typeface="IBM Plex Sans"/>
                <a:cs typeface="IBM Plex Sans"/>
                <a:sym typeface="IBM Plex Sans"/>
              </a:endParaRPr>
            </a:p>
          </p:txBody>
        </p:sp>
        <p:sp>
          <p:nvSpPr>
            <p:cNvPr id="354" name="Google Shape;354;p48"/>
            <p:cNvSpPr/>
            <p:nvPr/>
          </p:nvSpPr>
          <p:spPr>
            <a:xfrm>
              <a:off x="1118308" y="3172455"/>
              <a:ext cx="2030400" cy="108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609585" indent="-389457">
                <a:lnSpc>
                  <a:spcPct val="115000"/>
                </a:lnSpc>
                <a:buClr>
                  <a:srgbClr val="FFFFFF"/>
                </a:buClr>
                <a:buSzPts val="1000"/>
                <a:buFont typeface="IBM Plex Sans"/>
                <a:buChar char="●"/>
              </a:pPr>
              <a:r>
                <a:rPr lang="en" sz="1333">
                  <a:solidFill>
                    <a:srgbClr val="FFFFFF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Small frame, high response rate.</a:t>
              </a:r>
              <a:endParaRPr sz="1333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endParaRPr>
            </a:p>
            <a:p>
              <a:pPr marL="609585" indent="-389457">
                <a:lnSpc>
                  <a:spcPct val="115000"/>
                </a:lnSpc>
                <a:buClr>
                  <a:srgbClr val="FFFFFF"/>
                </a:buClr>
                <a:buSzPts val="1000"/>
                <a:buFont typeface="IBM Plex Sans"/>
                <a:buChar char="●"/>
              </a:pPr>
              <a:r>
                <a:rPr lang="en" sz="1333">
                  <a:solidFill>
                    <a:schemeClr val="lt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More expensive.</a:t>
              </a:r>
              <a:endParaRPr sz="1333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endParaRPr>
            </a:p>
            <a:p>
              <a:pPr marL="609585" indent="-389457">
                <a:lnSpc>
                  <a:spcPct val="115000"/>
                </a:lnSpc>
                <a:buClr>
                  <a:srgbClr val="FFFFFF"/>
                </a:buClr>
                <a:buSzPts val="1000"/>
                <a:buFont typeface="IBM Plex Sans"/>
                <a:buChar char="●"/>
              </a:pPr>
              <a:r>
                <a:rPr lang="en" sz="1333">
                  <a:solidFill>
                    <a:srgbClr val="FFFFFF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Risk of poor data quality.</a:t>
              </a:r>
              <a:endParaRPr sz="1333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endParaRPr>
            </a:p>
            <a:p>
              <a:pPr marL="609585" indent="-389457">
                <a:lnSpc>
                  <a:spcPct val="115000"/>
                </a:lnSpc>
                <a:buClr>
                  <a:srgbClr val="FFFFFF"/>
                </a:buClr>
                <a:buSzPts val="1000"/>
                <a:buFont typeface="IBM Plex Sans"/>
                <a:buChar char="●"/>
              </a:pPr>
              <a:r>
                <a:rPr lang="en" sz="1333">
                  <a:solidFill>
                    <a:srgbClr val="FFFFFF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Limited.</a:t>
              </a:r>
              <a:endParaRPr sz="1333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endParaRPr>
            </a:p>
          </p:txBody>
        </p:sp>
      </p:grpSp>
      <p:sp>
        <p:nvSpPr>
          <p:cNvPr id="355" name="Google Shape;355;p48"/>
          <p:cNvSpPr/>
          <p:nvPr/>
        </p:nvSpPr>
        <p:spPr>
          <a:xfrm>
            <a:off x="6340800" y="1446497"/>
            <a:ext cx="2778400" cy="5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rPr>
              <a:t>Cost </a:t>
            </a:r>
            <a:endParaRPr sz="1600">
              <a:solidFill>
                <a:schemeClr val="dk2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356" name="Google Shape;356;p48"/>
          <p:cNvSpPr/>
          <p:nvPr/>
        </p:nvSpPr>
        <p:spPr>
          <a:xfrm>
            <a:off x="8083233" y="1770233"/>
            <a:ext cx="1467200" cy="5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rPr>
              <a:t>Compared</a:t>
            </a:r>
            <a:endParaRPr sz="1600">
              <a:solidFill>
                <a:schemeClr val="dk2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r>
              <a:rPr lang="en"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rPr>
              <a:t>to </a:t>
            </a:r>
            <a:r>
              <a:rPr lang="en" sz="1600" b="1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rPr>
              <a:t>Fourstep</a:t>
            </a:r>
            <a:r>
              <a:rPr lang="en"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rPr>
              <a:t> </a:t>
            </a:r>
            <a:endParaRPr sz="1600">
              <a:solidFill>
                <a:schemeClr val="dk2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357" name="Google Shape;357;p48"/>
          <p:cNvSpPr/>
          <p:nvPr/>
        </p:nvSpPr>
        <p:spPr>
          <a:xfrm>
            <a:off x="2930267" y="1446497"/>
            <a:ext cx="2778400" cy="5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solidFill>
                  <a:srgbClr val="1D7E74"/>
                </a:solidFill>
                <a:latin typeface="IBM Plex Sans"/>
                <a:ea typeface="IBM Plex Sans"/>
                <a:cs typeface="IBM Plex Sans"/>
                <a:sym typeface="IBM Plex Sans"/>
              </a:rPr>
              <a:t>Baseline</a:t>
            </a:r>
            <a:r>
              <a:rPr lang="en"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rPr>
              <a:t> </a:t>
            </a:r>
            <a:endParaRPr sz="1600">
              <a:solidFill>
                <a:schemeClr val="dk2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358" name="Google Shape;358;p48"/>
          <p:cNvSpPr txBox="1"/>
          <p:nvPr/>
        </p:nvSpPr>
        <p:spPr>
          <a:xfrm>
            <a:off x="1916600" y="6288333"/>
            <a:ext cx="8358800" cy="5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72524" indent="-372524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067" b="1">
                <a:solidFill>
                  <a:srgbClr val="1D7E74"/>
                </a:solidFill>
                <a:latin typeface="IBM Plex Sans"/>
                <a:ea typeface="IBM Plex Sans"/>
                <a:cs typeface="IBM Plex Sans"/>
                <a:sym typeface="IBM Plex Sans"/>
              </a:rPr>
              <a:t>(Under-reviewed) Siripanich, A., Rashidi, T. H., Shankari, K., Saberi, M., Waller, T., Dixit, V., &amp; Nair, D. (2022). Broad Reach and Targeted Recruitment Using Facebook for smartphone travel surveys. </a:t>
            </a:r>
            <a:r>
              <a:rPr lang="en" sz="1067" b="1" i="1">
                <a:solidFill>
                  <a:srgbClr val="1D7E74"/>
                </a:solidFill>
                <a:latin typeface="IBM Plex Sans"/>
                <a:ea typeface="IBM Plex Sans"/>
                <a:cs typeface="IBM Plex Sans"/>
                <a:sym typeface="IBM Plex Sans"/>
              </a:rPr>
              <a:t>Transportation Research Part A: Policy and Practice</a:t>
            </a:r>
            <a:r>
              <a:rPr lang="en" sz="1067" b="1">
                <a:solidFill>
                  <a:srgbClr val="1D7E74"/>
                </a:solidFill>
                <a:latin typeface="IBM Plex Sans"/>
                <a:ea typeface="IBM Plex Sans"/>
                <a:cs typeface="IBM Plex Sans"/>
                <a:sym typeface="IBM Plex Sans"/>
              </a:rPr>
              <a:t>.</a:t>
            </a:r>
            <a:endParaRPr sz="1067" b="1">
              <a:solidFill>
                <a:srgbClr val="1D7E74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359" name="Google Shape;359;p48"/>
          <p:cNvSpPr txBox="1"/>
          <p:nvPr/>
        </p:nvSpPr>
        <p:spPr>
          <a:xfrm>
            <a:off x="9550433" y="1501434"/>
            <a:ext cx="2076800" cy="123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600">
                <a:latin typeface="IBM Plex Sans"/>
                <a:ea typeface="IBM Plex Sans"/>
                <a:cs typeface="IBM Plex Sans"/>
                <a:sym typeface="IBM Plex Sans"/>
              </a:rPr>
              <a:t>* A </a:t>
            </a:r>
            <a:r>
              <a:rPr lang="en" sz="1600" b="1"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recent quote</a:t>
            </a:r>
            <a:r>
              <a:rPr lang="en" sz="1600">
                <a:latin typeface="IBM Plex Sans"/>
                <a:ea typeface="IBM Plex Sans"/>
                <a:cs typeface="IBM Plex Sans"/>
                <a:sym typeface="IBM Plex Sans"/>
              </a:rPr>
              <a:t> from the same company is close to </a:t>
            </a:r>
            <a:r>
              <a:rPr lang="en" sz="1600" b="1"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9.0x of Fourstep’s</a:t>
            </a:r>
            <a:r>
              <a:rPr lang="en" sz="1600">
                <a:latin typeface="IBM Plex Sans"/>
                <a:ea typeface="IBM Plex Sans"/>
                <a:cs typeface="IBM Plex Sans"/>
                <a:sym typeface="IBM Plex Sans"/>
              </a:rPr>
              <a:t>.</a:t>
            </a:r>
            <a:endParaRPr sz="1600"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r>
              <a:rPr lang="en" b="1">
                <a:latin typeface="IBM Plex Sans"/>
                <a:ea typeface="IBM Plex Sans"/>
                <a:cs typeface="IBM Plex Sans"/>
                <a:sym typeface="IBM Plex Sans"/>
              </a:rPr>
              <a:t>2023 Sydney cyclist travel survey</a:t>
            </a:r>
            <a:endParaRPr b="1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395" name="Google Shape;39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601" y="1356968"/>
            <a:ext cx="5281199" cy="4592657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50"/>
          <p:cNvSpPr txBox="1">
            <a:spLocks noGrp="1"/>
          </p:cNvSpPr>
          <p:nvPr>
            <p:ph type="body" idx="1"/>
          </p:nvPr>
        </p:nvSpPr>
        <p:spPr>
          <a:xfrm>
            <a:off x="5898667" y="1548333"/>
            <a:ext cx="5877600" cy="4331600"/>
          </a:xfrm>
          <a:prstGeom prst="rect">
            <a:avLst/>
          </a:prstGeom>
        </p:spPr>
        <p:txBody>
          <a:bodyPr spcFirstLastPara="1" vert="horz" wrap="square" lIns="25400" tIns="25400" rIns="25400" bIns="25400" rtlCol="0" anchor="t" anchorCtr="0">
            <a:normAutofit fontScale="92500" lnSpcReduction="20000"/>
          </a:bodyPr>
          <a:lstStyle/>
          <a:p>
            <a:pPr>
              <a:lnSpc>
                <a:spcPct val="115000"/>
              </a:lnSpc>
              <a:buFont typeface="IBM Plex Sans"/>
              <a:buChar char="•"/>
            </a:pPr>
            <a:r>
              <a:rPr lang="en">
                <a:latin typeface="IBM Plex Sans"/>
                <a:ea typeface="IBM Plex Sans"/>
                <a:cs typeface="IBM Plex Sans"/>
                <a:sym typeface="IBM Plex Sans"/>
              </a:rPr>
              <a:t>Since mid-December 2022, we have been conducting a </a:t>
            </a:r>
            <a:r>
              <a:rPr lang="en"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7-day Sydney cyclist smartphone travel survey</a:t>
            </a:r>
            <a:r>
              <a:rPr lang="en">
                <a:latin typeface="IBM Plex Sans"/>
                <a:ea typeface="IBM Plex Sans"/>
                <a:cs typeface="IBM Plex Sans"/>
                <a:sym typeface="IBM Plex Sans"/>
              </a:rPr>
              <a:t>.</a:t>
            </a:r>
            <a:endParaRPr>
              <a:latin typeface="IBM Plex Sans"/>
              <a:ea typeface="IBM Plex Sans"/>
              <a:cs typeface="IBM Plex Sans"/>
              <a:sym typeface="IBM Plex Sans"/>
            </a:endParaRPr>
          </a:p>
          <a:p>
            <a:pPr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IBM Plex Sans"/>
              <a:buChar char="•"/>
            </a:pPr>
            <a:r>
              <a:rPr lang="en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All invited participants stated that they cycled at least two days per week.</a:t>
            </a:r>
            <a:endParaRPr>
              <a:latin typeface="IBM Plex Sans"/>
              <a:ea typeface="IBM Plex Sans"/>
              <a:cs typeface="IBM Plex Sans"/>
              <a:sym typeface="IBM Plex Sans"/>
            </a:endParaRPr>
          </a:p>
          <a:p>
            <a:pPr>
              <a:lnSpc>
                <a:spcPct val="115000"/>
              </a:lnSpc>
              <a:spcBef>
                <a:spcPts val="0"/>
              </a:spcBef>
              <a:buFont typeface="IBM Plex Sans"/>
              <a:buChar char="•"/>
            </a:pPr>
            <a:r>
              <a:rPr lang="en">
                <a:latin typeface="IBM Plex Sans"/>
                <a:ea typeface="IBM Plex Sans"/>
                <a:cs typeface="IBM Plex Sans"/>
                <a:sym typeface="IBM Plex Sans"/>
              </a:rPr>
              <a:t>Their cycling </a:t>
            </a:r>
            <a:r>
              <a:rPr lang="en"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behaviour and attitudes</a:t>
            </a:r>
            <a:r>
              <a:rPr lang="en">
                <a:latin typeface="IBM Plex Sans"/>
                <a:ea typeface="IBM Plex Sans"/>
                <a:cs typeface="IBM Plex Sans"/>
                <a:sym typeface="IBM Plex Sans"/>
              </a:rPr>
              <a:t> were also collected during the on-boarding stage.</a:t>
            </a:r>
            <a:endParaRPr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397" name="Google Shape;397;p50"/>
          <p:cNvSpPr txBox="1">
            <a:spLocks noGrp="1"/>
          </p:cNvSpPr>
          <p:nvPr>
            <p:ph type="body" idx="1"/>
          </p:nvPr>
        </p:nvSpPr>
        <p:spPr>
          <a:xfrm>
            <a:off x="541000" y="6046000"/>
            <a:ext cx="5030400" cy="812000"/>
          </a:xfrm>
          <a:prstGeom prst="rect">
            <a:avLst/>
          </a:prstGeom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 sz="1600" i="1">
                <a:latin typeface="IBM Plex Sans"/>
                <a:ea typeface="IBM Plex Sans"/>
                <a:cs typeface="IBM Plex Sans"/>
                <a:sym typeface="IBM Plex Sans"/>
              </a:rPr>
              <a:t>Frequency of visited areas of all participants</a:t>
            </a:r>
            <a:endParaRPr sz="1600" b="1" i="1"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1"/>
          <p:cNvSpPr txBox="1">
            <a:spLocks noGrp="1"/>
          </p:cNvSpPr>
          <p:nvPr>
            <p:ph type="body" idx="1"/>
          </p:nvPr>
        </p:nvSpPr>
        <p:spPr>
          <a:xfrm>
            <a:off x="415600" y="1548333"/>
            <a:ext cx="5811200" cy="471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2500" lnSpcReduction="10000"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As of February 6th 2023, </a:t>
            </a:r>
            <a:endParaRPr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Font typeface="IBM Plex Sans"/>
              <a:buChar char="•"/>
            </a:pPr>
            <a:r>
              <a:rPr lang="en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85 participants</a:t>
            </a:r>
            <a:r>
              <a:rPr lang="en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 have used the app to record </a:t>
            </a:r>
            <a:r>
              <a:rPr lang="en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5,769 trips</a:t>
            </a:r>
            <a:r>
              <a:rPr lang="en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, </a:t>
            </a:r>
            <a:endParaRPr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IBM Plex Sans"/>
              <a:buChar char="•"/>
            </a:pPr>
            <a:r>
              <a:rPr lang="en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with </a:t>
            </a:r>
            <a:r>
              <a:rPr lang="en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7.6%</a:t>
            </a:r>
            <a:r>
              <a:rPr lang="en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 (443 trips) being </a:t>
            </a:r>
            <a:r>
              <a:rPr lang="en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cycling trips</a:t>
            </a:r>
            <a:r>
              <a:rPr lang="en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. </a:t>
            </a:r>
            <a:endParaRPr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IBM Plex Sans"/>
              <a:buChar char="•"/>
            </a:pPr>
            <a:r>
              <a:rPr lang="en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Additionally, </a:t>
            </a:r>
            <a:r>
              <a:rPr lang="en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20%</a:t>
            </a:r>
            <a:r>
              <a:rPr lang="en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 of all cycling trips recorded were done on </a:t>
            </a:r>
            <a:r>
              <a:rPr lang="en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e-bikes</a:t>
            </a:r>
            <a:r>
              <a:rPr lang="en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.</a:t>
            </a:r>
            <a:endParaRPr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IBM Plex Sans"/>
              <a:buChar char="•"/>
            </a:pPr>
            <a:r>
              <a:rPr lang="en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87.8% of all trips have trip details (mode and purpose).</a:t>
            </a:r>
            <a:endParaRPr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403" name="Google Shape;403;p5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r>
              <a:rPr lang="en" b="1">
                <a:latin typeface="IBM Plex Sans"/>
                <a:ea typeface="IBM Plex Sans"/>
                <a:cs typeface="IBM Plex Sans"/>
                <a:sym typeface="IBM Plex Sans"/>
              </a:rPr>
              <a:t>2023 Sydney cyclist travel survey</a:t>
            </a:r>
            <a:endParaRPr b="1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404" name="Google Shape;40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1" y="1607134"/>
            <a:ext cx="5294865" cy="417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0C552-7C45-CFED-7EEE-1130E2DAA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collection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41079-3DAE-ABBC-A077-419814D07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7387" y="1683080"/>
            <a:ext cx="8331679" cy="708497"/>
          </a:xfrm>
        </p:spPr>
        <p:txBody>
          <a:bodyPr>
            <a:normAutofit/>
          </a:bodyPr>
          <a:lstStyle/>
          <a:p>
            <a:r>
              <a:rPr lang="en-GB" dirty="0"/>
              <a:t>Three main components: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AF98A1-FE4E-1E07-DF25-4F5543CE2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38</a:t>
            </a:fld>
            <a:endParaRPr lang="en-AU"/>
          </a:p>
        </p:txBody>
      </p:sp>
      <p:pic>
        <p:nvPicPr>
          <p:cNvPr id="7" name="Picture 6" descr="A white arrow on a black surface&#10;&#10;Description automatically generated">
            <a:extLst>
              <a:ext uri="{FF2B5EF4-FFF2-40B4-BE49-F238E27FC236}">
                <a16:creationId xmlns:a16="http://schemas.microsoft.com/office/drawing/2014/main" id="{64B65D16-2BD4-6282-8435-C3A585DD3C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714" y="4292111"/>
            <a:ext cx="1692153" cy="1692153"/>
          </a:xfrm>
          <a:prstGeom prst="rect">
            <a:avLst/>
          </a:prstGeom>
        </p:spPr>
      </p:pic>
      <p:sp>
        <p:nvSpPr>
          <p:cNvPr id="4" name="Google Shape;417;p35">
            <a:extLst>
              <a:ext uri="{FF2B5EF4-FFF2-40B4-BE49-F238E27FC236}">
                <a16:creationId xmlns:a16="http://schemas.microsoft.com/office/drawing/2014/main" id="{3E54DEA1-DA3A-66A1-900A-3F8AF7C80FF9}"/>
              </a:ext>
            </a:extLst>
          </p:cNvPr>
          <p:cNvSpPr/>
          <p:nvPr/>
        </p:nvSpPr>
        <p:spPr>
          <a:xfrm flipH="1">
            <a:off x="727387" y="2565376"/>
            <a:ext cx="939896" cy="598251"/>
          </a:xfrm>
          <a:custGeom>
            <a:avLst/>
            <a:gdLst/>
            <a:ahLst/>
            <a:cxnLst/>
            <a:rect l="l" t="t" r="r" b="b"/>
            <a:pathLst>
              <a:path w="156780" h="99750" extrusionOk="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solidFill>
            <a:srgbClr val="FFDC00"/>
          </a:solidFill>
          <a:ln>
            <a:solidFill>
              <a:srgbClr val="FFDC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Google Shape;421;p35">
            <a:extLst>
              <a:ext uri="{FF2B5EF4-FFF2-40B4-BE49-F238E27FC236}">
                <a16:creationId xmlns:a16="http://schemas.microsoft.com/office/drawing/2014/main" id="{ABC5EF7F-A178-1EF2-7953-9D8A8D7D9CB7}"/>
              </a:ext>
            </a:extLst>
          </p:cNvPr>
          <p:cNvSpPr txBox="1">
            <a:spLocks/>
          </p:cNvSpPr>
          <p:nvPr/>
        </p:nvSpPr>
        <p:spPr>
          <a:xfrm>
            <a:off x="985782" y="2933776"/>
            <a:ext cx="939895" cy="5399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" dirty="0"/>
              <a:t>01</a:t>
            </a:r>
          </a:p>
        </p:txBody>
      </p:sp>
      <p:sp>
        <p:nvSpPr>
          <p:cNvPr id="9" name="Google Shape;417;p35">
            <a:extLst>
              <a:ext uri="{FF2B5EF4-FFF2-40B4-BE49-F238E27FC236}">
                <a16:creationId xmlns:a16="http://schemas.microsoft.com/office/drawing/2014/main" id="{C104D8E2-2D8E-BBFF-F180-2AED6E932712}"/>
              </a:ext>
            </a:extLst>
          </p:cNvPr>
          <p:cNvSpPr/>
          <p:nvPr/>
        </p:nvSpPr>
        <p:spPr>
          <a:xfrm flipH="1">
            <a:off x="727387" y="3571797"/>
            <a:ext cx="939896" cy="598251"/>
          </a:xfrm>
          <a:custGeom>
            <a:avLst/>
            <a:gdLst/>
            <a:ahLst/>
            <a:cxnLst/>
            <a:rect l="l" t="t" r="r" b="b"/>
            <a:pathLst>
              <a:path w="156780" h="99750" extrusionOk="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solidFill>
            <a:srgbClr val="FFDC00"/>
          </a:solidFill>
          <a:ln>
            <a:solidFill>
              <a:srgbClr val="FFDC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Google Shape;421;p35">
            <a:extLst>
              <a:ext uri="{FF2B5EF4-FFF2-40B4-BE49-F238E27FC236}">
                <a16:creationId xmlns:a16="http://schemas.microsoft.com/office/drawing/2014/main" id="{5FD8761E-70B1-31E8-4F43-7CB97FBE7113}"/>
              </a:ext>
            </a:extLst>
          </p:cNvPr>
          <p:cNvSpPr txBox="1">
            <a:spLocks/>
          </p:cNvSpPr>
          <p:nvPr/>
        </p:nvSpPr>
        <p:spPr>
          <a:xfrm>
            <a:off x="985782" y="3940197"/>
            <a:ext cx="939895" cy="5399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" dirty="0"/>
              <a:t>02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F1C017-A8CE-0894-8D03-9AE18EB2EEBC}"/>
              </a:ext>
            </a:extLst>
          </p:cNvPr>
          <p:cNvSpPr txBox="1"/>
          <p:nvPr/>
        </p:nvSpPr>
        <p:spPr>
          <a:xfrm>
            <a:off x="1708030" y="2602891"/>
            <a:ext cx="6094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Participant recruitment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AB2629-ED29-77F7-D6BC-9A695E444AA2}"/>
              </a:ext>
            </a:extLst>
          </p:cNvPr>
          <p:cNvSpPr txBox="1"/>
          <p:nvPr/>
        </p:nvSpPr>
        <p:spPr>
          <a:xfrm>
            <a:off x="1708030" y="3598222"/>
            <a:ext cx="6094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Onboarding survey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F9C745-8AC2-DA3F-AD2A-8699CECAA896}"/>
              </a:ext>
            </a:extLst>
          </p:cNvPr>
          <p:cNvSpPr txBox="1"/>
          <p:nvPr/>
        </p:nvSpPr>
        <p:spPr>
          <a:xfrm>
            <a:off x="1708030" y="4712698"/>
            <a:ext cx="69593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GPS-aware smartphone application</a:t>
            </a:r>
          </a:p>
        </p:txBody>
      </p:sp>
      <p:sp>
        <p:nvSpPr>
          <p:cNvPr id="18" name="Google Shape;417;p35">
            <a:extLst>
              <a:ext uri="{FF2B5EF4-FFF2-40B4-BE49-F238E27FC236}">
                <a16:creationId xmlns:a16="http://schemas.microsoft.com/office/drawing/2014/main" id="{871CB754-7ECE-FE39-A26E-8743EAF70F40}"/>
              </a:ext>
            </a:extLst>
          </p:cNvPr>
          <p:cNvSpPr/>
          <p:nvPr/>
        </p:nvSpPr>
        <p:spPr>
          <a:xfrm flipH="1">
            <a:off x="727387" y="4701852"/>
            <a:ext cx="939896" cy="598251"/>
          </a:xfrm>
          <a:custGeom>
            <a:avLst/>
            <a:gdLst/>
            <a:ahLst/>
            <a:cxnLst/>
            <a:rect l="l" t="t" r="r" b="b"/>
            <a:pathLst>
              <a:path w="156780" h="99750" extrusionOk="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solidFill>
            <a:srgbClr val="FFDC00"/>
          </a:solidFill>
          <a:ln>
            <a:solidFill>
              <a:srgbClr val="FFDC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Google Shape;421;p35">
            <a:extLst>
              <a:ext uri="{FF2B5EF4-FFF2-40B4-BE49-F238E27FC236}">
                <a16:creationId xmlns:a16="http://schemas.microsoft.com/office/drawing/2014/main" id="{597EB39A-BA67-E190-3B7E-003E2C6E82BC}"/>
              </a:ext>
            </a:extLst>
          </p:cNvPr>
          <p:cNvSpPr txBox="1">
            <a:spLocks/>
          </p:cNvSpPr>
          <p:nvPr/>
        </p:nvSpPr>
        <p:spPr>
          <a:xfrm>
            <a:off x="985782" y="5070252"/>
            <a:ext cx="939895" cy="5399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" dirty="0"/>
              <a:t>03</a:t>
            </a:r>
          </a:p>
        </p:txBody>
      </p:sp>
      <p:grpSp>
        <p:nvGrpSpPr>
          <p:cNvPr id="20" name="Google Shape;15462;p62">
            <a:extLst>
              <a:ext uri="{FF2B5EF4-FFF2-40B4-BE49-F238E27FC236}">
                <a16:creationId xmlns:a16="http://schemas.microsoft.com/office/drawing/2014/main" id="{8EE39F24-FA02-38B1-AED7-2D46530BCE62}"/>
              </a:ext>
            </a:extLst>
          </p:cNvPr>
          <p:cNvGrpSpPr/>
          <p:nvPr/>
        </p:nvGrpSpPr>
        <p:grpSpPr>
          <a:xfrm>
            <a:off x="7222045" y="2007771"/>
            <a:ext cx="1692153" cy="1608785"/>
            <a:chOff x="2866317" y="3817357"/>
            <a:chExt cx="362920" cy="356865"/>
          </a:xfrm>
        </p:grpSpPr>
        <p:sp>
          <p:nvSpPr>
            <p:cNvPr id="21" name="Google Shape;15463;p62">
              <a:extLst>
                <a:ext uri="{FF2B5EF4-FFF2-40B4-BE49-F238E27FC236}">
                  <a16:creationId xmlns:a16="http://schemas.microsoft.com/office/drawing/2014/main" id="{6684FD06-79EA-EEC2-7830-670EA5B44BD0}"/>
                </a:ext>
              </a:extLst>
            </p:cNvPr>
            <p:cNvSpPr/>
            <p:nvPr/>
          </p:nvSpPr>
          <p:spPr>
            <a:xfrm>
              <a:off x="2866317" y="3817357"/>
              <a:ext cx="356865" cy="356498"/>
            </a:xfrm>
            <a:custGeom>
              <a:avLst/>
              <a:gdLst/>
              <a:ahLst/>
              <a:cxnLst/>
              <a:rect l="l" t="t" r="r" b="b"/>
              <a:pathLst>
                <a:path w="13613" h="13599" extrusionOk="0">
                  <a:moveTo>
                    <a:pt x="6799" y="0"/>
                  </a:moveTo>
                  <a:cubicBezTo>
                    <a:pt x="3046" y="0"/>
                    <a:pt x="0" y="3046"/>
                    <a:pt x="0" y="6799"/>
                  </a:cubicBezTo>
                  <a:cubicBezTo>
                    <a:pt x="0" y="10552"/>
                    <a:pt x="3046" y="13598"/>
                    <a:pt x="6799" y="13598"/>
                  </a:cubicBezTo>
                  <a:cubicBezTo>
                    <a:pt x="10567" y="13598"/>
                    <a:pt x="13613" y="10552"/>
                    <a:pt x="13613" y="6799"/>
                  </a:cubicBezTo>
                  <a:cubicBezTo>
                    <a:pt x="13613" y="3046"/>
                    <a:pt x="10567" y="0"/>
                    <a:pt x="6799" y="0"/>
                  </a:cubicBezTo>
                  <a:close/>
                </a:path>
              </a:pathLst>
            </a:custGeom>
            <a:solidFill>
              <a:srgbClr val="8AA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5464;p62">
              <a:extLst>
                <a:ext uri="{FF2B5EF4-FFF2-40B4-BE49-F238E27FC236}">
                  <a16:creationId xmlns:a16="http://schemas.microsoft.com/office/drawing/2014/main" id="{AA2037BE-1C19-4C12-F3A7-E9A0120C2BD9}"/>
                </a:ext>
              </a:extLst>
            </p:cNvPr>
            <p:cNvSpPr/>
            <p:nvPr/>
          </p:nvSpPr>
          <p:spPr>
            <a:xfrm>
              <a:off x="3021457" y="3817357"/>
              <a:ext cx="207780" cy="356576"/>
            </a:xfrm>
            <a:custGeom>
              <a:avLst/>
              <a:gdLst/>
              <a:ahLst/>
              <a:cxnLst/>
              <a:rect l="l" t="t" r="r" b="b"/>
              <a:pathLst>
                <a:path w="7926" h="13602" extrusionOk="0">
                  <a:moveTo>
                    <a:pt x="881" y="0"/>
                  </a:moveTo>
                  <a:cubicBezTo>
                    <a:pt x="593" y="0"/>
                    <a:pt x="290" y="15"/>
                    <a:pt x="1" y="58"/>
                  </a:cubicBezTo>
                  <a:cubicBezTo>
                    <a:pt x="3379" y="505"/>
                    <a:pt x="5919" y="3378"/>
                    <a:pt x="5919" y="6799"/>
                  </a:cubicBezTo>
                  <a:cubicBezTo>
                    <a:pt x="5919" y="10220"/>
                    <a:pt x="3379" y="13093"/>
                    <a:pt x="1" y="13541"/>
                  </a:cubicBezTo>
                  <a:cubicBezTo>
                    <a:pt x="306" y="13581"/>
                    <a:pt x="610" y="13601"/>
                    <a:pt x="909" y="13601"/>
                  </a:cubicBezTo>
                  <a:cubicBezTo>
                    <a:pt x="4431" y="13601"/>
                    <a:pt x="7440" y="10865"/>
                    <a:pt x="7666" y="7247"/>
                  </a:cubicBezTo>
                  <a:cubicBezTo>
                    <a:pt x="7926" y="3320"/>
                    <a:pt x="4822" y="0"/>
                    <a:pt x="881" y="0"/>
                  </a:cubicBezTo>
                  <a:close/>
                </a:path>
              </a:pathLst>
            </a:custGeom>
            <a:solidFill>
              <a:srgbClr val="6277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5465;p62">
              <a:extLst>
                <a:ext uri="{FF2B5EF4-FFF2-40B4-BE49-F238E27FC236}">
                  <a16:creationId xmlns:a16="http://schemas.microsoft.com/office/drawing/2014/main" id="{964534D5-7E38-33D3-A9E4-99861207E0BE}"/>
                </a:ext>
              </a:extLst>
            </p:cNvPr>
            <p:cNvSpPr/>
            <p:nvPr/>
          </p:nvSpPr>
          <p:spPr>
            <a:xfrm>
              <a:off x="2928367" y="3894561"/>
              <a:ext cx="194175" cy="279662"/>
            </a:xfrm>
            <a:custGeom>
              <a:avLst/>
              <a:gdLst/>
              <a:ahLst/>
              <a:cxnLst/>
              <a:rect l="l" t="t" r="r" b="b"/>
              <a:pathLst>
                <a:path w="7407" h="10668" extrusionOk="0">
                  <a:moveTo>
                    <a:pt x="6208" y="0"/>
                  </a:moveTo>
                  <a:cubicBezTo>
                    <a:pt x="4086" y="14"/>
                    <a:pt x="2079" y="1732"/>
                    <a:pt x="2079" y="3854"/>
                  </a:cubicBezTo>
                  <a:lnTo>
                    <a:pt x="2079" y="4114"/>
                  </a:lnTo>
                  <a:cubicBezTo>
                    <a:pt x="2079" y="4129"/>
                    <a:pt x="2051" y="4157"/>
                    <a:pt x="2036" y="4157"/>
                  </a:cubicBezTo>
                  <a:lnTo>
                    <a:pt x="174" y="4157"/>
                  </a:lnTo>
                  <a:cubicBezTo>
                    <a:pt x="73" y="4157"/>
                    <a:pt x="1" y="4230"/>
                    <a:pt x="1" y="4331"/>
                  </a:cubicBezTo>
                  <a:lnTo>
                    <a:pt x="1" y="6048"/>
                  </a:lnTo>
                  <a:cubicBezTo>
                    <a:pt x="1" y="6149"/>
                    <a:pt x="73" y="6236"/>
                    <a:pt x="174" y="6236"/>
                  </a:cubicBezTo>
                  <a:lnTo>
                    <a:pt x="2036" y="6236"/>
                  </a:lnTo>
                  <a:cubicBezTo>
                    <a:pt x="2051" y="6236"/>
                    <a:pt x="2079" y="6251"/>
                    <a:pt x="2079" y="6279"/>
                  </a:cubicBezTo>
                  <a:lnTo>
                    <a:pt x="2079" y="10220"/>
                  </a:lnTo>
                  <a:cubicBezTo>
                    <a:pt x="2079" y="10235"/>
                    <a:pt x="2079" y="10249"/>
                    <a:pt x="2108" y="10264"/>
                  </a:cubicBezTo>
                  <a:cubicBezTo>
                    <a:pt x="2743" y="10495"/>
                    <a:pt x="3422" y="10624"/>
                    <a:pt x="4100" y="10668"/>
                  </a:cubicBezTo>
                  <a:cubicBezTo>
                    <a:pt x="4129" y="10668"/>
                    <a:pt x="4144" y="10639"/>
                    <a:pt x="4144" y="10624"/>
                  </a:cubicBezTo>
                  <a:lnTo>
                    <a:pt x="4144" y="6279"/>
                  </a:lnTo>
                  <a:cubicBezTo>
                    <a:pt x="4144" y="6251"/>
                    <a:pt x="4158" y="6236"/>
                    <a:pt x="4187" y="6236"/>
                  </a:cubicBezTo>
                  <a:lnTo>
                    <a:pt x="7218" y="6236"/>
                  </a:lnTo>
                  <a:cubicBezTo>
                    <a:pt x="7319" y="6236"/>
                    <a:pt x="7406" y="6149"/>
                    <a:pt x="7406" y="6048"/>
                  </a:cubicBezTo>
                  <a:lnTo>
                    <a:pt x="7406" y="4331"/>
                  </a:lnTo>
                  <a:cubicBezTo>
                    <a:pt x="7406" y="4230"/>
                    <a:pt x="7319" y="4143"/>
                    <a:pt x="7218" y="4143"/>
                  </a:cubicBezTo>
                  <a:lnTo>
                    <a:pt x="4187" y="4143"/>
                  </a:lnTo>
                  <a:cubicBezTo>
                    <a:pt x="4158" y="4143"/>
                    <a:pt x="4144" y="4129"/>
                    <a:pt x="4144" y="4100"/>
                  </a:cubicBezTo>
                  <a:lnTo>
                    <a:pt x="4144" y="3854"/>
                  </a:lnTo>
                  <a:cubicBezTo>
                    <a:pt x="4144" y="2714"/>
                    <a:pt x="5068" y="2079"/>
                    <a:pt x="6208" y="2079"/>
                  </a:cubicBezTo>
                  <a:lnTo>
                    <a:pt x="7218" y="2079"/>
                  </a:lnTo>
                  <a:cubicBezTo>
                    <a:pt x="7319" y="2079"/>
                    <a:pt x="7406" y="1992"/>
                    <a:pt x="7406" y="1891"/>
                  </a:cubicBezTo>
                  <a:lnTo>
                    <a:pt x="7406" y="173"/>
                  </a:lnTo>
                  <a:cubicBezTo>
                    <a:pt x="7406" y="72"/>
                    <a:pt x="7319" y="0"/>
                    <a:pt x="7218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78212D7-1935-AF3A-D234-90256955BD61}"/>
              </a:ext>
            </a:extLst>
          </p:cNvPr>
          <p:cNvSpPr txBox="1"/>
          <p:nvPr/>
        </p:nvSpPr>
        <p:spPr>
          <a:xfrm>
            <a:off x="208363" y="6079351"/>
            <a:ext cx="14725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Calibri" panose="020F0502020204030204" pitchFamily="34" charset="0"/>
              <a:buNone/>
            </a:pPr>
            <a:r>
              <a:rPr lang="en-US" sz="1200" dirty="0"/>
              <a:t>Icon by </a:t>
            </a:r>
            <a:r>
              <a:rPr lang="en-US" sz="1200" dirty="0" err="1"/>
              <a:t>Flaticon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40897774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18F54-F56F-8167-0B42-33C33E340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1- Participant recruitment </a:t>
            </a:r>
            <a:br>
              <a:rPr lang="en-US" dirty="0"/>
            </a:b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320640-5B6E-A984-5D6F-9E6882C5C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39</a:t>
            </a:fld>
            <a:endParaRPr lang="en-AU"/>
          </a:p>
        </p:txBody>
      </p:sp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67E3D440-518C-BB38-B6F8-167C9ADA591D}"/>
              </a:ext>
            </a:extLst>
          </p:cNvPr>
          <p:cNvCxnSpPr>
            <a:cxnSpLocks/>
          </p:cNvCxnSpPr>
          <p:nvPr/>
        </p:nvCxnSpPr>
        <p:spPr>
          <a:xfrm rot="16200000" flipH="1">
            <a:off x="325866" y="1391386"/>
            <a:ext cx="1262793" cy="981074"/>
          </a:xfrm>
          <a:prstGeom prst="bentConnector3">
            <a:avLst>
              <a:gd name="adj1" fmla="val 50000"/>
            </a:avLst>
          </a:prstGeom>
          <a:ln w="57150">
            <a:solidFill>
              <a:srgbClr val="2012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AFE767EE-A8EA-419E-19B6-5AE0E33987A6}"/>
              </a:ext>
            </a:extLst>
          </p:cNvPr>
          <p:cNvCxnSpPr/>
          <p:nvPr/>
        </p:nvCxnSpPr>
        <p:spPr>
          <a:xfrm rot="16200000" flipH="1">
            <a:off x="1447801" y="2256145"/>
            <a:ext cx="1285875" cy="1285875"/>
          </a:xfrm>
          <a:prstGeom prst="bentConnector3">
            <a:avLst/>
          </a:prstGeom>
          <a:ln w="57150">
            <a:solidFill>
              <a:srgbClr val="2012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CCE9D06D-65DA-D5B7-54B2-9C4FCC993C5E}"/>
              </a:ext>
            </a:extLst>
          </p:cNvPr>
          <p:cNvCxnSpPr/>
          <p:nvPr/>
        </p:nvCxnSpPr>
        <p:spPr>
          <a:xfrm rot="16200000" flipH="1">
            <a:off x="2733676" y="3284843"/>
            <a:ext cx="1285875" cy="1285875"/>
          </a:xfrm>
          <a:prstGeom prst="bentConnector3">
            <a:avLst/>
          </a:prstGeom>
          <a:ln w="57150">
            <a:solidFill>
              <a:srgbClr val="2012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4BCC8ECA-D44B-8DE4-3A29-10838DC86900}"/>
              </a:ext>
            </a:extLst>
          </p:cNvPr>
          <p:cNvCxnSpPr>
            <a:cxnSpLocks/>
          </p:cNvCxnSpPr>
          <p:nvPr/>
        </p:nvCxnSpPr>
        <p:spPr>
          <a:xfrm rot="16200000" flipH="1">
            <a:off x="3994868" y="4413921"/>
            <a:ext cx="1335241" cy="1285876"/>
          </a:xfrm>
          <a:prstGeom prst="bentConnector3">
            <a:avLst/>
          </a:prstGeom>
          <a:ln w="57150">
            <a:solidFill>
              <a:srgbClr val="2012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9421D98-4A94-7F93-EDC5-9AA3932F7B60}"/>
              </a:ext>
            </a:extLst>
          </p:cNvPr>
          <p:cNvCxnSpPr>
            <a:cxnSpLocks/>
          </p:cNvCxnSpPr>
          <p:nvPr/>
        </p:nvCxnSpPr>
        <p:spPr>
          <a:xfrm flipV="1">
            <a:off x="5305426" y="5637595"/>
            <a:ext cx="6469631" cy="75037"/>
          </a:xfrm>
          <a:prstGeom prst="straightConnector1">
            <a:avLst/>
          </a:prstGeom>
          <a:ln w="57150">
            <a:solidFill>
              <a:srgbClr val="2012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C6470FA-A87E-6063-AC6F-17E57F89CF4E}"/>
              </a:ext>
            </a:extLst>
          </p:cNvPr>
          <p:cNvSpPr txBox="1"/>
          <p:nvPr/>
        </p:nvSpPr>
        <p:spPr>
          <a:xfrm>
            <a:off x="528367" y="1341869"/>
            <a:ext cx="6094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u="sng" dirty="0"/>
              <a:t>Older than18 </a:t>
            </a:r>
            <a:r>
              <a:rPr lang="en-US" sz="2000" dirty="0"/>
              <a:t>who reside in Chicago or Sydney.</a:t>
            </a:r>
            <a:endParaRPr lang="en-GB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F3A99F-2381-89A1-2DE4-7A795C7CD437}"/>
              </a:ext>
            </a:extLst>
          </p:cNvPr>
          <p:cNvSpPr txBox="1"/>
          <p:nvPr/>
        </p:nvSpPr>
        <p:spPr>
          <a:xfrm>
            <a:off x="1553475" y="2054327"/>
            <a:ext cx="9714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We outsourced the marketing task to an </a:t>
            </a:r>
            <a:r>
              <a:rPr lang="en-US" sz="2000" b="1" u="sng" dirty="0"/>
              <a:t>international market research company </a:t>
            </a:r>
          </a:p>
          <a:p>
            <a:r>
              <a:rPr lang="en-US" sz="2000" dirty="0"/>
              <a:t>to recruit survey participants.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7545E5-8064-5D84-6861-26FE3916F444}"/>
              </a:ext>
            </a:extLst>
          </p:cNvPr>
          <p:cNvSpPr txBox="1"/>
          <p:nvPr/>
        </p:nvSpPr>
        <p:spPr>
          <a:xfrm>
            <a:off x="2914651" y="3032229"/>
            <a:ext cx="74197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They</a:t>
            </a:r>
            <a:r>
              <a:rPr lang="en-GB" sz="2000" b="1" u="sng" dirty="0"/>
              <a:t> did not</a:t>
            </a:r>
            <a:r>
              <a:rPr lang="en-GB" sz="2000" dirty="0"/>
              <a:t> successfully recruit participants in </a:t>
            </a:r>
            <a:r>
              <a:rPr lang="en-GB" sz="2000" b="1" u="sng" dirty="0"/>
              <a:t>Chicago.</a:t>
            </a:r>
          </a:p>
          <a:p>
            <a:r>
              <a:rPr lang="en-GB" sz="2000" dirty="0"/>
              <a:t>Maybe </a:t>
            </a:r>
            <a:r>
              <a:rPr lang="en-US" sz="2000" dirty="0"/>
              <a:t>because they depend on </a:t>
            </a:r>
            <a:r>
              <a:rPr lang="en-US" sz="2000" b="1" u="sng" dirty="0"/>
              <a:t>local area providers.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1811BF-D59E-F613-4CDC-F6AC4D0AB442}"/>
              </a:ext>
            </a:extLst>
          </p:cNvPr>
          <p:cNvSpPr txBox="1"/>
          <p:nvPr/>
        </p:nvSpPr>
        <p:spPr>
          <a:xfrm>
            <a:off x="4134209" y="4259583"/>
            <a:ext cx="67156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We directly engaged in the marketing activity 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5078AB-D1B6-91DF-6270-D0C77484FC76}"/>
              </a:ext>
            </a:extLst>
          </p:cNvPr>
          <p:cNvSpPr txBox="1"/>
          <p:nvPr/>
        </p:nvSpPr>
        <p:spPr>
          <a:xfrm>
            <a:off x="5411639" y="4917861"/>
            <a:ext cx="67199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We </a:t>
            </a:r>
            <a:r>
              <a:rPr lang="en-US" sz="2000" b="1" u="sng" dirty="0"/>
              <a:t>ran campaigns </a:t>
            </a:r>
            <a:r>
              <a:rPr lang="en-US" sz="2000" dirty="0"/>
              <a:t>through </a:t>
            </a:r>
            <a:r>
              <a:rPr lang="en-US" sz="2000" b="1" u="sng" dirty="0"/>
              <a:t>social media advertisement platforms</a:t>
            </a:r>
            <a:r>
              <a:rPr lang="en-US" sz="2000" dirty="0"/>
              <a:t> to recruit Chicago residents.</a:t>
            </a:r>
            <a:endParaRPr lang="en-GB" sz="2000" dirty="0"/>
          </a:p>
        </p:txBody>
      </p:sp>
      <p:grpSp>
        <p:nvGrpSpPr>
          <p:cNvPr id="22" name="Google Shape;14469;p62">
            <a:extLst>
              <a:ext uri="{FF2B5EF4-FFF2-40B4-BE49-F238E27FC236}">
                <a16:creationId xmlns:a16="http://schemas.microsoft.com/office/drawing/2014/main" id="{CCBDE5D5-E372-5897-3333-D6048D0FEA77}"/>
              </a:ext>
            </a:extLst>
          </p:cNvPr>
          <p:cNvGrpSpPr/>
          <p:nvPr/>
        </p:nvGrpSpPr>
        <p:grpSpPr>
          <a:xfrm>
            <a:off x="817481" y="3634732"/>
            <a:ext cx="1969420" cy="1961660"/>
            <a:chOff x="4652476" y="2898915"/>
            <a:chExt cx="386016" cy="384495"/>
          </a:xfrm>
        </p:grpSpPr>
        <p:sp>
          <p:nvSpPr>
            <p:cNvPr id="23" name="Google Shape;14470;p62">
              <a:extLst>
                <a:ext uri="{FF2B5EF4-FFF2-40B4-BE49-F238E27FC236}">
                  <a16:creationId xmlns:a16="http://schemas.microsoft.com/office/drawing/2014/main" id="{9C10D7FE-3A28-7421-69FB-63FA3FE26EDA}"/>
                </a:ext>
              </a:extLst>
            </p:cNvPr>
            <p:cNvSpPr/>
            <p:nvPr/>
          </p:nvSpPr>
          <p:spPr>
            <a:xfrm>
              <a:off x="4842456" y="3088895"/>
              <a:ext cx="60190" cy="60190"/>
            </a:xfrm>
            <a:custGeom>
              <a:avLst/>
              <a:gdLst/>
              <a:ahLst/>
              <a:cxnLst/>
              <a:rect l="l" t="t" r="r" b="b"/>
              <a:pathLst>
                <a:path w="2296" h="2296" extrusionOk="0">
                  <a:moveTo>
                    <a:pt x="592" y="0"/>
                  </a:moveTo>
                  <a:lnTo>
                    <a:pt x="0" y="592"/>
                  </a:lnTo>
                  <a:lnTo>
                    <a:pt x="1704" y="2295"/>
                  </a:lnTo>
                  <a:lnTo>
                    <a:pt x="2295" y="1703"/>
                  </a:lnTo>
                  <a:lnTo>
                    <a:pt x="592" y="0"/>
                  </a:lnTo>
                  <a:close/>
                </a:path>
              </a:pathLst>
            </a:custGeom>
            <a:solidFill>
              <a:srgbClr val="6D81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4471;p62">
              <a:extLst>
                <a:ext uri="{FF2B5EF4-FFF2-40B4-BE49-F238E27FC236}">
                  <a16:creationId xmlns:a16="http://schemas.microsoft.com/office/drawing/2014/main" id="{60CE10B0-A73C-43FB-E3AC-A088615B89C8}"/>
                </a:ext>
              </a:extLst>
            </p:cNvPr>
            <p:cNvSpPr/>
            <p:nvPr/>
          </p:nvSpPr>
          <p:spPr>
            <a:xfrm>
              <a:off x="4652476" y="2898915"/>
              <a:ext cx="247889" cy="247889"/>
            </a:xfrm>
            <a:custGeom>
              <a:avLst/>
              <a:gdLst/>
              <a:ahLst/>
              <a:cxnLst/>
              <a:rect l="l" t="t" r="r" b="b"/>
              <a:pathLst>
                <a:path w="9456" h="9456" extrusionOk="0">
                  <a:moveTo>
                    <a:pt x="4721" y="1"/>
                  </a:moveTo>
                  <a:cubicBezTo>
                    <a:pt x="2108" y="1"/>
                    <a:pt x="1" y="2108"/>
                    <a:pt x="1" y="4721"/>
                  </a:cubicBezTo>
                  <a:cubicBezTo>
                    <a:pt x="1" y="7334"/>
                    <a:pt x="2108" y="9456"/>
                    <a:pt x="4721" y="9456"/>
                  </a:cubicBezTo>
                  <a:cubicBezTo>
                    <a:pt x="7334" y="9456"/>
                    <a:pt x="9456" y="7334"/>
                    <a:pt x="9456" y="4721"/>
                  </a:cubicBezTo>
                  <a:cubicBezTo>
                    <a:pt x="9456" y="2108"/>
                    <a:pt x="7334" y="1"/>
                    <a:pt x="4721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4472;p62">
              <a:extLst>
                <a:ext uri="{FF2B5EF4-FFF2-40B4-BE49-F238E27FC236}">
                  <a16:creationId xmlns:a16="http://schemas.microsoft.com/office/drawing/2014/main" id="{C367F7F3-E84B-79BB-033C-469337C85F8B}"/>
                </a:ext>
              </a:extLst>
            </p:cNvPr>
            <p:cNvSpPr/>
            <p:nvPr/>
          </p:nvSpPr>
          <p:spPr>
            <a:xfrm>
              <a:off x="4680866" y="2927306"/>
              <a:ext cx="191134" cy="191134"/>
            </a:xfrm>
            <a:custGeom>
              <a:avLst/>
              <a:gdLst/>
              <a:ahLst/>
              <a:cxnLst/>
              <a:rect l="l" t="t" r="r" b="b"/>
              <a:pathLst>
                <a:path w="7291" h="7291" extrusionOk="0">
                  <a:moveTo>
                    <a:pt x="3638" y="0"/>
                  </a:moveTo>
                  <a:cubicBezTo>
                    <a:pt x="1632" y="0"/>
                    <a:pt x="0" y="1631"/>
                    <a:pt x="0" y="3638"/>
                  </a:cubicBezTo>
                  <a:cubicBezTo>
                    <a:pt x="0" y="5659"/>
                    <a:pt x="1632" y="7290"/>
                    <a:pt x="3638" y="7290"/>
                  </a:cubicBezTo>
                  <a:cubicBezTo>
                    <a:pt x="5659" y="7290"/>
                    <a:pt x="7290" y="5659"/>
                    <a:pt x="7290" y="3638"/>
                  </a:cubicBezTo>
                  <a:cubicBezTo>
                    <a:pt x="7290" y="1631"/>
                    <a:pt x="5659" y="0"/>
                    <a:pt x="3638" y="0"/>
                  </a:cubicBez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4473;p62">
              <a:extLst>
                <a:ext uri="{FF2B5EF4-FFF2-40B4-BE49-F238E27FC236}">
                  <a16:creationId xmlns:a16="http://schemas.microsoft.com/office/drawing/2014/main" id="{B3FBF34D-E78D-0FA9-B329-C733439DFFCF}"/>
                </a:ext>
              </a:extLst>
            </p:cNvPr>
            <p:cNvSpPr/>
            <p:nvPr/>
          </p:nvSpPr>
          <p:spPr>
            <a:xfrm>
              <a:off x="4869693" y="3117653"/>
              <a:ext cx="168798" cy="165757"/>
            </a:xfrm>
            <a:custGeom>
              <a:avLst/>
              <a:gdLst/>
              <a:ahLst/>
              <a:cxnLst/>
              <a:rect l="l" t="t" r="r" b="b"/>
              <a:pathLst>
                <a:path w="6439" h="6323" extrusionOk="0">
                  <a:moveTo>
                    <a:pt x="1293" y="0"/>
                  </a:moveTo>
                  <a:cubicBezTo>
                    <a:pt x="1145" y="0"/>
                    <a:pt x="997" y="58"/>
                    <a:pt x="881" y="173"/>
                  </a:cubicBezTo>
                  <a:lnTo>
                    <a:pt x="232" y="823"/>
                  </a:lnTo>
                  <a:cubicBezTo>
                    <a:pt x="1" y="1054"/>
                    <a:pt x="1" y="1415"/>
                    <a:pt x="232" y="1646"/>
                  </a:cubicBezTo>
                  <a:lnTo>
                    <a:pt x="4735" y="6150"/>
                  </a:lnTo>
                  <a:cubicBezTo>
                    <a:pt x="4851" y="6265"/>
                    <a:pt x="4999" y="6323"/>
                    <a:pt x="5147" y="6323"/>
                  </a:cubicBezTo>
                  <a:cubicBezTo>
                    <a:pt x="5295" y="6323"/>
                    <a:pt x="5443" y="6265"/>
                    <a:pt x="5558" y="6150"/>
                  </a:cubicBezTo>
                  <a:lnTo>
                    <a:pt x="6208" y="5500"/>
                  </a:lnTo>
                  <a:cubicBezTo>
                    <a:pt x="6439" y="5269"/>
                    <a:pt x="6439" y="4908"/>
                    <a:pt x="6208" y="4677"/>
                  </a:cubicBezTo>
                  <a:lnTo>
                    <a:pt x="1704" y="173"/>
                  </a:lnTo>
                  <a:cubicBezTo>
                    <a:pt x="1588" y="58"/>
                    <a:pt x="1441" y="0"/>
                    <a:pt x="1293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4474;p62">
              <a:extLst>
                <a:ext uri="{FF2B5EF4-FFF2-40B4-BE49-F238E27FC236}">
                  <a16:creationId xmlns:a16="http://schemas.microsoft.com/office/drawing/2014/main" id="{22B168EF-3E90-56C9-0474-951B0219E11F}"/>
                </a:ext>
              </a:extLst>
            </p:cNvPr>
            <p:cNvSpPr/>
            <p:nvPr/>
          </p:nvSpPr>
          <p:spPr>
            <a:xfrm>
              <a:off x="4881437" y="3118020"/>
              <a:ext cx="157054" cy="155560"/>
            </a:xfrm>
            <a:custGeom>
              <a:avLst/>
              <a:gdLst/>
              <a:ahLst/>
              <a:cxnLst/>
              <a:rect l="l" t="t" r="r" b="b"/>
              <a:pathLst>
                <a:path w="5991" h="5934" extrusionOk="0">
                  <a:moveTo>
                    <a:pt x="25" y="582"/>
                  </a:moveTo>
                  <a:cubicBezTo>
                    <a:pt x="17" y="590"/>
                    <a:pt x="8" y="598"/>
                    <a:pt x="0" y="607"/>
                  </a:cubicBezTo>
                  <a:lnTo>
                    <a:pt x="25" y="582"/>
                  </a:lnTo>
                  <a:close/>
                  <a:moveTo>
                    <a:pt x="845" y="1"/>
                  </a:moveTo>
                  <a:cubicBezTo>
                    <a:pt x="697" y="1"/>
                    <a:pt x="549" y="58"/>
                    <a:pt x="433" y="174"/>
                  </a:cubicBezTo>
                  <a:lnTo>
                    <a:pt x="25" y="582"/>
                  </a:lnTo>
                  <a:lnTo>
                    <a:pt x="25" y="582"/>
                  </a:lnTo>
                  <a:cubicBezTo>
                    <a:pt x="131" y="483"/>
                    <a:pt x="267" y="434"/>
                    <a:pt x="404" y="434"/>
                  </a:cubicBezTo>
                  <a:cubicBezTo>
                    <a:pt x="552" y="434"/>
                    <a:pt x="700" y="491"/>
                    <a:pt x="808" y="607"/>
                  </a:cubicBezTo>
                  <a:lnTo>
                    <a:pt x="5327" y="5111"/>
                  </a:lnTo>
                  <a:cubicBezTo>
                    <a:pt x="5543" y="5342"/>
                    <a:pt x="5543" y="5703"/>
                    <a:pt x="5327" y="5934"/>
                  </a:cubicBezTo>
                  <a:lnTo>
                    <a:pt x="5760" y="5501"/>
                  </a:lnTo>
                  <a:cubicBezTo>
                    <a:pt x="5991" y="5270"/>
                    <a:pt x="5991" y="4909"/>
                    <a:pt x="5760" y="4678"/>
                  </a:cubicBezTo>
                  <a:lnTo>
                    <a:pt x="1256" y="174"/>
                  </a:lnTo>
                  <a:cubicBezTo>
                    <a:pt x="1140" y="58"/>
                    <a:pt x="993" y="1"/>
                    <a:pt x="845" y="1"/>
                  </a:cubicBezTo>
                  <a:close/>
                </a:path>
              </a:pathLst>
            </a:custGeom>
            <a:solidFill>
              <a:srgbClr val="6D81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4475;p62">
              <a:extLst>
                <a:ext uri="{FF2B5EF4-FFF2-40B4-BE49-F238E27FC236}">
                  <a16:creationId xmlns:a16="http://schemas.microsoft.com/office/drawing/2014/main" id="{19D5A80F-6073-142E-1001-F380C6AF30AC}"/>
                </a:ext>
              </a:extLst>
            </p:cNvPr>
            <p:cNvSpPr/>
            <p:nvPr/>
          </p:nvSpPr>
          <p:spPr>
            <a:xfrm>
              <a:off x="4952952" y="3199391"/>
              <a:ext cx="54134" cy="54134"/>
            </a:xfrm>
            <a:custGeom>
              <a:avLst/>
              <a:gdLst/>
              <a:ahLst/>
              <a:cxnLst/>
              <a:rect l="l" t="t" r="r" b="b"/>
              <a:pathLst>
                <a:path w="2065" h="2065" extrusionOk="0">
                  <a:moveTo>
                    <a:pt x="1458" y="0"/>
                  </a:moveTo>
                  <a:lnTo>
                    <a:pt x="0" y="1473"/>
                  </a:lnTo>
                  <a:lnTo>
                    <a:pt x="592" y="2064"/>
                  </a:lnTo>
                  <a:lnTo>
                    <a:pt x="2065" y="607"/>
                  </a:lnTo>
                  <a:lnTo>
                    <a:pt x="1458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4476;p62">
              <a:extLst>
                <a:ext uri="{FF2B5EF4-FFF2-40B4-BE49-F238E27FC236}">
                  <a16:creationId xmlns:a16="http://schemas.microsoft.com/office/drawing/2014/main" id="{4D0B672D-C8DE-D1FA-3D0F-2118A369595A}"/>
                </a:ext>
              </a:extLst>
            </p:cNvPr>
            <p:cNvSpPr/>
            <p:nvPr/>
          </p:nvSpPr>
          <p:spPr>
            <a:xfrm>
              <a:off x="4931377" y="3179232"/>
              <a:ext cx="55209" cy="50464"/>
            </a:xfrm>
            <a:custGeom>
              <a:avLst/>
              <a:gdLst/>
              <a:ahLst/>
              <a:cxnLst/>
              <a:rect l="l" t="t" r="r" b="b"/>
              <a:pathLst>
                <a:path w="2106" h="1925" extrusionOk="0">
                  <a:moveTo>
                    <a:pt x="1771" y="0"/>
                  </a:moveTo>
                  <a:cubicBezTo>
                    <a:pt x="1713" y="0"/>
                    <a:pt x="1653" y="26"/>
                    <a:pt x="1603" y="91"/>
                  </a:cubicBezTo>
                  <a:lnTo>
                    <a:pt x="130" y="1549"/>
                  </a:lnTo>
                  <a:cubicBezTo>
                    <a:pt x="1" y="1693"/>
                    <a:pt x="102" y="1924"/>
                    <a:pt x="289" y="1924"/>
                  </a:cubicBezTo>
                  <a:cubicBezTo>
                    <a:pt x="347" y="1924"/>
                    <a:pt x="405" y="1910"/>
                    <a:pt x="448" y="1866"/>
                  </a:cubicBezTo>
                  <a:lnTo>
                    <a:pt x="1920" y="394"/>
                  </a:lnTo>
                  <a:cubicBezTo>
                    <a:pt x="2105" y="242"/>
                    <a:pt x="1947" y="0"/>
                    <a:pt x="1771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4477;p62">
              <a:extLst>
                <a:ext uri="{FF2B5EF4-FFF2-40B4-BE49-F238E27FC236}">
                  <a16:creationId xmlns:a16="http://schemas.microsoft.com/office/drawing/2014/main" id="{B7A3F27C-FC63-2DA8-7B80-9A31E1876683}"/>
                </a:ext>
              </a:extLst>
            </p:cNvPr>
            <p:cNvSpPr/>
            <p:nvPr/>
          </p:nvSpPr>
          <p:spPr>
            <a:xfrm>
              <a:off x="4736101" y="2955670"/>
              <a:ext cx="87453" cy="95396"/>
            </a:xfrm>
            <a:custGeom>
              <a:avLst/>
              <a:gdLst/>
              <a:ahLst/>
              <a:cxnLst/>
              <a:rect l="l" t="t" r="r" b="b"/>
              <a:pathLst>
                <a:path w="3336" h="3639" extrusionOk="0">
                  <a:moveTo>
                    <a:pt x="1529" y="1"/>
                  </a:moveTo>
                  <a:cubicBezTo>
                    <a:pt x="1161" y="1"/>
                    <a:pt x="789" y="133"/>
                    <a:pt x="492" y="405"/>
                  </a:cubicBezTo>
                  <a:cubicBezTo>
                    <a:pt x="174" y="694"/>
                    <a:pt x="1" y="1098"/>
                    <a:pt x="1" y="1517"/>
                  </a:cubicBezTo>
                  <a:cubicBezTo>
                    <a:pt x="1" y="1863"/>
                    <a:pt x="257" y="2036"/>
                    <a:pt x="513" y="2036"/>
                  </a:cubicBezTo>
                  <a:cubicBezTo>
                    <a:pt x="770" y="2036"/>
                    <a:pt x="1026" y="1863"/>
                    <a:pt x="1026" y="1517"/>
                  </a:cubicBezTo>
                  <a:cubicBezTo>
                    <a:pt x="1026" y="1236"/>
                    <a:pt x="1270" y="1011"/>
                    <a:pt x="1549" y="1011"/>
                  </a:cubicBezTo>
                  <a:cubicBezTo>
                    <a:pt x="1557" y="1011"/>
                    <a:pt x="1566" y="1011"/>
                    <a:pt x="1574" y="1011"/>
                  </a:cubicBezTo>
                  <a:cubicBezTo>
                    <a:pt x="1820" y="1040"/>
                    <a:pt x="2022" y="1242"/>
                    <a:pt x="2051" y="1488"/>
                  </a:cubicBezTo>
                  <a:cubicBezTo>
                    <a:pt x="2051" y="1704"/>
                    <a:pt x="1935" y="1892"/>
                    <a:pt x="1748" y="1979"/>
                  </a:cubicBezTo>
                  <a:cubicBezTo>
                    <a:pt x="1300" y="2181"/>
                    <a:pt x="1011" y="2628"/>
                    <a:pt x="1026" y="3119"/>
                  </a:cubicBezTo>
                  <a:cubicBezTo>
                    <a:pt x="1026" y="3408"/>
                    <a:pt x="1257" y="3639"/>
                    <a:pt x="1531" y="3639"/>
                  </a:cubicBezTo>
                  <a:cubicBezTo>
                    <a:pt x="1820" y="3639"/>
                    <a:pt x="2051" y="3422"/>
                    <a:pt x="2051" y="3133"/>
                  </a:cubicBezTo>
                  <a:cubicBezTo>
                    <a:pt x="2051" y="3047"/>
                    <a:pt x="2108" y="2960"/>
                    <a:pt x="2181" y="2931"/>
                  </a:cubicBezTo>
                  <a:cubicBezTo>
                    <a:pt x="3032" y="2527"/>
                    <a:pt x="3335" y="1459"/>
                    <a:pt x="2801" y="679"/>
                  </a:cubicBezTo>
                  <a:cubicBezTo>
                    <a:pt x="2505" y="234"/>
                    <a:pt x="2020" y="1"/>
                    <a:pt x="1529" y="1"/>
                  </a:cubicBezTo>
                  <a:close/>
                </a:path>
              </a:pathLst>
            </a:custGeom>
            <a:solidFill>
              <a:srgbClr val="D3DC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4478;p62">
              <a:extLst>
                <a:ext uri="{FF2B5EF4-FFF2-40B4-BE49-F238E27FC236}">
                  <a16:creationId xmlns:a16="http://schemas.microsoft.com/office/drawing/2014/main" id="{221B93EE-393E-DB67-52B2-E408B38360D4}"/>
                </a:ext>
              </a:extLst>
            </p:cNvPr>
            <p:cNvSpPr/>
            <p:nvPr/>
          </p:nvSpPr>
          <p:spPr>
            <a:xfrm>
              <a:off x="4762972" y="3064279"/>
              <a:ext cx="26897" cy="28050"/>
            </a:xfrm>
            <a:custGeom>
              <a:avLst/>
              <a:gdLst/>
              <a:ahLst/>
              <a:cxnLst/>
              <a:rect l="l" t="t" r="r" b="b"/>
              <a:pathLst>
                <a:path w="1026" h="1070" extrusionOk="0">
                  <a:moveTo>
                    <a:pt x="513" y="1"/>
                  </a:moveTo>
                  <a:cubicBezTo>
                    <a:pt x="257" y="1"/>
                    <a:pt x="1" y="174"/>
                    <a:pt x="1" y="520"/>
                  </a:cubicBezTo>
                  <a:lnTo>
                    <a:pt x="1" y="549"/>
                  </a:lnTo>
                  <a:cubicBezTo>
                    <a:pt x="1" y="838"/>
                    <a:pt x="232" y="1069"/>
                    <a:pt x="506" y="1069"/>
                  </a:cubicBezTo>
                  <a:cubicBezTo>
                    <a:pt x="795" y="1069"/>
                    <a:pt x="1026" y="838"/>
                    <a:pt x="1026" y="549"/>
                  </a:cubicBezTo>
                  <a:lnTo>
                    <a:pt x="1026" y="520"/>
                  </a:lnTo>
                  <a:cubicBezTo>
                    <a:pt x="1026" y="174"/>
                    <a:pt x="769" y="1"/>
                    <a:pt x="513" y="1"/>
                  </a:cubicBezTo>
                  <a:close/>
                </a:path>
              </a:pathLst>
            </a:custGeom>
            <a:solidFill>
              <a:srgbClr val="D3DC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CD17E64-A2BB-A0C2-DA2E-1E26AA796DD2}"/>
              </a:ext>
            </a:extLst>
          </p:cNvPr>
          <p:cNvSpPr txBox="1"/>
          <p:nvPr/>
        </p:nvSpPr>
        <p:spPr>
          <a:xfrm>
            <a:off x="208363" y="6079351"/>
            <a:ext cx="14725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Calibri" panose="020F0502020204030204" pitchFamily="34" charset="0"/>
              <a:buNone/>
            </a:pPr>
            <a:r>
              <a:rPr lang="en-US" sz="1200" dirty="0"/>
              <a:t>Icon by </a:t>
            </a:r>
            <a:r>
              <a:rPr lang="en-US" sz="1200" dirty="0" err="1"/>
              <a:t>Flaticon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854608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1"/>
          <p:cNvSpPr txBox="1">
            <a:spLocks noGrp="1"/>
          </p:cNvSpPr>
          <p:nvPr>
            <p:ph type="ctrTitle" idx="4294967295"/>
          </p:nvPr>
        </p:nvSpPr>
        <p:spPr>
          <a:xfrm>
            <a:off x="5883275" y="861867"/>
            <a:ext cx="6533200" cy="213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5400" tIns="25400" rIns="25400" bIns="25400" rtlCol="0" anchor="b" anchorCtr="0">
            <a:norm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buClr>
                <a:srgbClr val="000000"/>
              </a:buClr>
              <a:buSzPts val="4800"/>
            </a:pPr>
            <a:r>
              <a:rPr lang="en" sz="8000" b="1" dirty="0">
                <a:latin typeface="IBM Plex Sans"/>
                <a:ea typeface="IBM Plex Sans"/>
                <a:cs typeface="IBM Plex Sans"/>
                <a:sym typeface="IBM Plex Sans"/>
              </a:rPr>
              <a:t>Dymium</a:t>
            </a:r>
            <a:endParaRPr sz="8000" b="1" dirty="0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400" name="Google Shape;400;p51"/>
          <p:cNvSpPr txBox="1">
            <a:spLocks noGrp="1"/>
          </p:cNvSpPr>
          <p:nvPr>
            <p:ph type="subTitle" idx="4294967295"/>
          </p:nvPr>
        </p:nvSpPr>
        <p:spPr>
          <a:xfrm>
            <a:off x="5883275" y="2945589"/>
            <a:ext cx="10972800" cy="112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300"/>
              <a:buNone/>
            </a:pPr>
            <a:r>
              <a:rPr lang="en" sz="3467" i="1" dirty="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Population evolution </a:t>
            </a:r>
            <a:r>
              <a:rPr lang="en" sz="3467" b="1" dirty="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Model</a:t>
            </a:r>
            <a:endParaRPr sz="3467" i="1" dirty="0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401" name="Google Shape;40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28317" y="1771815"/>
            <a:ext cx="999744" cy="999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305" y="500189"/>
            <a:ext cx="4448001" cy="440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5D3A77-4B29-3DB3-92C6-6378437FB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5174" y="4418850"/>
            <a:ext cx="4858197" cy="24290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B409D9-D91B-4153-08D0-FD3B37BC02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050" y="4679368"/>
            <a:ext cx="5091950" cy="1678443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BB09A-545E-2722-0AC3-D6FB71D3F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1- Participant recruitment 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BB476-A22A-BA03-29F3-EBFEAE2C1A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0397" y="1465109"/>
            <a:ext cx="8954578" cy="207003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Our final campaigns in </a:t>
            </a:r>
            <a:r>
              <a:rPr lang="en-US" b="1" u="sng" dirty="0"/>
              <a:t>Facebook ads</a:t>
            </a:r>
            <a:r>
              <a:rPr lang="en-US" dirty="0"/>
              <a:t>, which are displayed to our </a:t>
            </a:r>
            <a:r>
              <a:rPr lang="en-US" b="1" u="sng" dirty="0"/>
              <a:t>target audiences </a:t>
            </a:r>
            <a:r>
              <a:rPr lang="en-US" dirty="0"/>
              <a:t>on Facebook and Instagram.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Can target specific demographics and </a:t>
            </a:r>
            <a:r>
              <a:rPr lang="en-US" b="1" u="sng" dirty="0"/>
              <a:t>geographical regions.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A318A2-7CF1-2446-F147-3C535A51D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40</a:t>
            </a:fld>
            <a:endParaRPr lang="en-AU"/>
          </a:p>
        </p:txBody>
      </p:sp>
      <p:grpSp>
        <p:nvGrpSpPr>
          <p:cNvPr id="6" name="Google Shape;14064;p62">
            <a:extLst>
              <a:ext uri="{FF2B5EF4-FFF2-40B4-BE49-F238E27FC236}">
                <a16:creationId xmlns:a16="http://schemas.microsoft.com/office/drawing/2014/main" id="{EDB7269B-7A55-65D5-86B4-A38F5EC80EFF}"/>
              </a:ext>
            </a:extLst>
          </p:cNvPr>
          <p:cNvGrpSpPr/>
          <p:nvPr/>
        </p:nvGrpSpPr>
        <p:grpSpPr>
          <a:xfrm>
            <a:off x="838200" y="4003501"/>
            <a:ext cx="2259356" cy="1878050"/>
            <a:chOff x="4659658" y="1500266"/>
            <a:chExt cx="422743" cy="377784"/>
          </a:xfrm>
        </p:grpSpPr>
        <p:sp>
          <p:nvSpPr>
            <p:cNvPr id="7" name="Google Shape;14065;p62">
              <a:extLst>
                <a:ext uri="{FF2B5EF4-FFF2-40B4-BE49-F238E27FC236}">
                  <a16:creationId xmlns:a16="http://schemas.microsoft.com/office/drawing/2014/main" id="{B67B879C-7894-8A07-1785-755ED82C27D0}"/>
                </a:ext>
              </a:extLst>
            </p:cNvPr>
            <p:cNvSpPr/>
            <p:nvPr/>
          </p:nvSpPr>
          <p:spPr>
            <a:xfrm>
              <a:off x="4786067" y="1537727"/>
              <a:ext cx="129056" cy="128689"/>
            </a:xfrm>
            <a:custGeom>
              <a:avLst/>
              <a:gdLst/>
              <a:ahLst/>
              <a:cxnLst/>
              <a:rect l="l" t="t" r="r" b="b"/>
              <a:pathLst>
                <a:path w="4923" h="4909" extrusionOk="0">
                  <a:moveTo>
                    <a:pt x="2442" y="0"/>
                  </a:moveTo>
                  <a:cubicBezTo>
                    <a:pt x="1097" y="0"/>
                    <a:pt x="0" y="1092"/>
                    <a:pt x="0" y="2440"/>
                  </a:cubicBezTo>
                  <a:cubicBezTo>
                    <a:pt x="0" y="3797"/>
                    <a:pt x="1097" y="4909"/>
                    <a:pt x="2454" y="4909"/>
                  </a:cubicBezTo>
                  <a:cubicBezTo>
                    <a:pt x="3811" y="4909"/>
                    <a:pt x="4908" y="3811"/>
                    <a:pt x="4908" y="2455"/>
                  </a:cubicBezTo>
                  <a:cubicBezTo>
                    <a:pt x="4923" y="1098"/>
                    <a:pt x="3826" y="1"/>
                    <a:pt x="2469" y="1"/>
                  </a:cubicBezTo>
                  <a:cubicBezTo>
                    <a:pt x="2460" y="0"/>
                    <a:pt x="2451" y="0"/>
                    <a:pt x="2442" y="0"/>
                  </a:cubicBezTo>
                  <a:close/>
                </a:path>
              </a:pathLst>
            </a:custGeom>
            <a:solidFill>
              <a:srgbClr val="D6D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4066;p62">
              <a:extLst>
                <a:ext uri="{FF2B5EF4-FFF2-40B4-BE49-F238E27FC236}">
                  <a16:creationId xmlns:a16="http://schemas.microsoft.com/office/drawing/2014/main" id="{4CB9A475-B110-E453-2BFF-B74C58387D48}"/>
                </a:ext>
              </a:extLst>
            </p:cNvPr>
            <p:cNvSpPr/>
            <p:nvPr/>
          </p:nvSpPr>
          <p:spPr>
            <a:xfrm>
              <a:off x="4783419" y="1537544"/>
              <a:ext cx="75316" cy="128873"/>
            </a:xfrm>
            <a:custGeom>
              <a:avLst/>
              <a:gdLst/>
              <a:ahLst/>
              <a:cxnLst/>
              <a:rect l="l" t="t" r="r" b="b"/>
              <a:pathLst>
                <a:path w="2873" h="4916" extrusionOk="0">
                  <a:moveTo>
                    <a:pt x="2543" y="0"/>
                  </a:moveTo>
                  <a:cubicBezTo>
                    <a:pt x="1266" y="0"/>
                    <a:pt x="181" y="985"/>
                    <a:pt x="101" y="2288"/>
                  </a:cubicBezTo>
                  <a:cubicBezTo>
                    <a:pt x="0" y="3717"/>
                    <a:pt x="1126" y="4916"/>
                    <a:pt x="2541" y="4916"/>
                  </a:cubicBezTo>
                  <a:cubicBezTo>
                    <a:pt x="2642" y="4916"/>
                    <a:pt x="2757" y="4916"/>
                    <a:pt x="2859" y="4901"/>
                  </a:cubicBezTo>
                  <a:cubicBezTo>
                    <a:pt x="1632" y="4728"/>
                    <a:pt x="722" y="3689"/>
                    <a:pt x="722" y="2462"/>
                  </a:cubicBezTo>
                  <a:cubicBezTo>
                    <a:pt x="737" y="1220"/>
                    <a:pt x="1646" y="181"/>
                    <a:pt x="2873" y="22"/>
                  </a:cubicBezTo>
                  <a:cubicBezTo>
                    <a:pt x="2762" y="7"/>
                    <a:pt x="2651" y="0"/>
                    <a:pt x="2543" y="0"/>
                  </a:cubicBezTo>
                  <a:close/>
                </a:path>
              </a:pathLst>
            </a:custGeom>
            <a:solidFill>
              <a:srgbClr val="91A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4067;p62">
              <a:extLst>
                <a:ext uri="{FF2B5EF4-FFF2-40B4-BE49-F238E27FC236}">
                  <a16:creationId xmlns:a16="http://schemas.microsoft.com/office/drawing/2014/main" id="{6E5E3490-02BC-39D6-EAB9-68DA049DE7EF}"/>
                </a:ext>
              </a:extLst>
            </p:cNvPr>
            <p:cNvSpPr/>
            <p:nvPr/>
          </p:nvSpPr>
          <p:spPr>
            <a:xfrm>
              <a:off x="4806489" y="1558175"/>
              <a:ext cx="87820" cy="87820"/>
            </a:xfrm>
            <a:custGeom>
              <a:avLst/>
              <a:gdLst/>
              <a:ahLst/>
              <a:cxnLst/>
              <a:rect l="l" t="t" r="r" b="b"/>
              <a:pathLst>
                <a:path w="3350" h="3350" extrusionOk="0">
                  <a:moveTo>
                    <a:pt x="1690" y="0"/>
                  </a:moveTo>
                  <a:cubicBezTo>
                    <a:pt x="766" y="0"/>
                    <a:pt x="15" y="751"/>
                    <a:pt x="15" y="1660"/>
                  </a:cubicBezTo>
                  <a:cubicBezTo>
                    <a:pt x="1" y="2584"/>
                    <a:pt x="752" y="3335"/>
                    <a:pt x="1675" y="3349"/>
                  </a:cubicBezTo>
                  <a:cubicBezTo>
                    <a:pt x="2599" y="3349"/>
                    <a:pt x="3350" y="2598"/>
                    <a:pt x="3350" y="1675"/>
                  </a:cubicBezTo>
                  <a:cubicBezTo>
                    <a:pt x="3350" y="751"/>
                    <a:pt x="2614" y="0"/>
                    <a:pt x="1690" y="0"/>
                  </a:cubicBezTo>
                  <a:close/>
                </a:path>
              </a:pathLst>
            </a:custGeom>
            <a:solidFill>
              <a:srgbClr val="A9B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4068;p62">
              <a:extLst>
                <a:ext uri="{FF2B5EF4-FFF2-40B4-BE49-F238E27FC236}">
                  <a16:creationId xmlns:a16="http://schemas.microsoft.com/office/drawing/2014/main" id="{64D5084B-DEE8-7D4E-C41C-65EF874D916C}"/>
                </a:ext>
              </a:extLst>
            </p:cNvPr>
            <p:cNvSpPr/>
            <p:nvPr/>
          </p:nvSpPr>
          <p:spPr>
            <a:xfrm>
              <a:off x="4806489" y="1558096"/>
              <a:ext cx="52246" cy="87951"/>
            </a:xfrm>
            <a:custGeom>
              <a:avLst/>
              <a:gdLst/>
              <a:ahLst/>
              <a:cxnLst/>
              <a:rect l="l" t="t" r="r" b="b"/>
              <a:pathLst>
                <a:path w="1993" h="3355" extrusionOk="0">
                  <a:moveTo>
                    <a:pt x="1671" y="0"/>
                  </a:moveTo>
                  <a:cubicBezTo>
                    <a:pt x="775" y="0"/>
                    <a:pt x="1" y="735"/>
                    <a:pt x="1" y="1678"/>
                  </a:cubicBezTo>
                  <a:cubicBezTo>
                    <a:pt x="1" y="2620"/>
                    <a:pt x="775" y="3355"/>
                    <a:pt x="1671" y="3355"/>
                  </a:cubicBezTo>
                  <a:cubicBezTo>
                    <a:pt x="1777" y="3355"/>
                    <a:pt x="1885" y="3345"/>
                    <a:pt x="1993" y="3323"/>
                  </a:cubicBezTo>
                  <a:cubicBezTo>
                    <a:pt x="1213" y="3164"/>
                    <a:pt x="650" y="2471"/>
                    <a:pt x="650" y="1678"/>
                  </a:cubicBezTo>
                  <a:cubicBezTo>
                    <a:pt x="650" y="869"/>
                    <a:pt x="1213" y="191"/>
                    <a:pt x="1993" y="32"/>
                  </a:cubicBezTo>
                  <a:cubicBezTo>
                    <a:pt x="1885" y="11"/>
                    <a:pt x="1777" y="0"/>
                    <a:pt x="1671" y="0"/>
                  </a:cubicBezTo>
                  <a:close/>
                </a:path>
              </a:pathLst>
            </a:custGeom>
            <a:solidFill>
              <a:srgbClr val="8C9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4069;p62">
              <a:extLst>
                <a:ext uri="{FF2B5EF4-FFF2-40B4-BE49-F238E27FC236}">
                  <a16:creationId xmlns:a16="http://schemas.microsoft.com/office/drawing/2014/main" id="{0B8962DC-A974-D986-188D-190FF16924E4}"/>
                </a:ext>
              </a:extLst>
            </p:cNvPr>
            <p:cNvSpPr/>
            <p:nvPr/>
          </p:nvSpPr>
          <p:spPr>
            <a:xfrm>
              <a:off x="4832599" y="1572541"/>
              <a:ext cx="34473" cy="60190"/>
            </a:xfrm>
            <a:custGeom>
              <a:avLst/>
              <a:gdLst/>
              <a:ahLst/>
              <a:cxnLst/>
              <a:rect l="l" t="t" r="r" b="b"/>
              <a:pathLst>
                <a:path w="1315" h="2296" extrusionOk="0">
                  <a:moveTo>
                    <a:pt x="622" y="463"/>
                  </a:moveTo>
                  <a:lnTo>
                    <a:pt x="622" y="881"/>
                  </a:lnTo>
                  <a:cubicBezTo>
                    <a:pt x="448" y="809"/>
                    <a:pt x="405" y="751"/>
                    <a:pt x="405" y="665"/>
                  </a:cubicBezTo>
                  <a:cubicBezTo>
                    <a:pt x="405" y="535"/>
                    <a:pt x="506" y="477"/>
                    <a:pt x="622" y="463"/>
                  </a:cubicBezTo>
                  <a:close/>
                  <a:moveTo>
                    <a:pt x="766" y="1329"/>
                  </a:moveTo>
                  <a:cubicBezTo>
                    <a:pt x="935" y="1399"/>
                    <a:pt x="980" y="1483"/>
                    <a:pt x="982" y="1581"/>
                  </a:cubicBezTo>
                  <a:lnTo>
                    <a:pt x="982" y="1581"/>
                  </a:lnTo>
                  <a:cubicBezTo>
                    <a:pt x="979" y="1708"/>
                    <a:pt x="894" y="1805"/>
                    <a:pt x="766" y="1805"/>
                  </a:cubicBezTo>
                  <a:lnTo>
                    <a:pt x="766" y="1329"/>
                  </a:lnTo>
                  <a:close/>
                  <a:moveTo>
                    <a:pt x="694" y="1"/>
                  </a:moveTo>
                  <a:cubicBezTo>
                    <a:pt x="651" y="1"/>
                    <a:pt x="607" y="29"/>
                    <a:pt x="607" y="73"/>
                  </a:cubicBezTo>
                  <a:lnTo>
                    <a:pt x="607" y="145"/>
                  </a:lnTo>
                  <a:cubicBezTo>
                    <a:pt x="275" y="188"/>
                    <a:pt x="59" y="333"/>
                    <a:pt x="59" y="693"/>
                  </a:cubicBezTo>
                  <a:cubicBezTo>
                    <a:pt x="59" y="1040"/>
                    <a:pt x="333" y="1155"/>
                    <a:pt x="607" y="1256"/>
                  </a:cubicBezTo>
                  <a:lnTo>
                    <a:pt x="607" y="1805"/>
                  </a:lnTo>
                  <a:cubicBezTo>
                    <a:pt x="463" y="1791"/>
                    <a:pt x="333" y="1718"/>
                    <a:pt x="246" y="1632"/>
                  </a:cubicBezTo>
                  <a:cubicBezTo>
                    <a:pt x="219" y="1616"/>
                    <a:pt x="190" y="1607"/>
                    <a:pt x="163" y="1607"/>
                  </a:cubicBezTo>
                  <a:cubicBezTo>
                    <a:pt x="117" y="1607"/>
                    <a:pt x="77" y="1630"/>
                    <a:pt x="59" y="1675"/>
                  </a:cubicBezTo>
                  <a:cubicBezTo>
                    <a:pt x="1" y="1733"/>
                    <a:pt x="1" y="1848"/>
                    <a:pt x="59" y="1920"/>
                  </a:cubicBezTo>
                  <a:cubicBezTo>
                    <a:pt x="193" y="2054"/>
                    <a:pt x="364" y="2139"/>
                    <a:pt x="561" y="2139"/>
                  </a:cubicBezTo>
                  <a:cubicBezTo>
                    <a:pt x="576" y="2139"/>
                    <a:pt x="592" y="2138"/>
                    <a:pt x="607" y="2137"/>
                  </a:cubicBezTo>
                  <a:lnTo>
                    <a:pt x="607" y="2137"/>
                  </a:lnTo>
                  <a:lnTo>
                    <a:pt x="593" y="2151"/>
                  </a:lnTo>
                  <a:lnTo>
                    <a:pt x="593" y="2224"/>
                  </a:lnTo>
                  <a:cubicBezTo>
                    <a:pt x="593" y="2267"/>
                    <a:pt x="636" y="2296"/>
                    <a:pt x="679" y="2296"/>
                  </a:cubicBezTo>
                  <a:cubicBezTo>
                    <a:pt x="723" y="2296"/>
                    <a:pt x="780" y="2267"/>
                    <a:pt x="780" y="2224"/>
                  </a:cubicBezTo>
                  <a:lnTo>
                    <a:pt x="780" y="2137"/>
                  </a:lnTo>
                  <a:cubicBezTo>
                    <a:pt x="1084" y="2123"/>
                    <a:pt x="1315" y="1848"/>
                    <a:pt x="1315" y="1545"/>
                  </a:cubicBezTo>
                  <a:cubicBezTo>
                    <a:pt x="1315" y="1213"/>
                    <a:pt x="1098" y="1069"/>
                    <a:pt x="780" y="953"/>
                  </a:cubicBezTo>
                  <a:lnTo>
                    <a:pt x="780" y="448"/>
                  </a:lnTo>
                  <a:cubicBezTo>
                    <a:pt x="881" y="463"/>
                    <a:pt x="968" y="491"/>
                    <a:pt x="1055" y="549"/>
                  </a:cubicBezTo>
                  <a:cubicBezTo>
                    <a:pt x="1073" y="558"/>
                    <a:pt x="1094" y="563"/>
                    <a:pt x="1115" y="563"/>
                  </a:cubicBezTo>
                  <a:cubicBezTo>
                    <a:pt x="1162" y="563"/>
                    <a:pt x="1208" y="541"/>
                    <a:pt x="1228" y="491"/>
                  </a:cubicBezTo>
                  <a:cubicBezTo>
                    <a:pt x="1286" y="419"/>
                    <a:pt x="1286" y="318"/>
                    <a:pt x="1214" y="260"/>
                  </a:cubicBezTo>
                  <a:cubicBezTo>
                    <a:pt x="1098" y="174"/>
                    <a:pt x="939" y="145"/>
                    <a:pt x="795" y="145"/>
                  </a:cubicBezTo>
                  <a:lnTo>
                    <a:pt x="795" y="73"/>
                  </a:lnTo>
                  <a:cubicBezTo>
                    <a:pt x="795" y="29"/>
                    <a:pt x="737" y="1"/>
                    <a:pt x="694" y="1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4070;p62">
              <a:extLst>
                <a:ext uri="{FF2B5EF4-FFF2-40B4-BE49-F238E27FC236}">
                  <a16:creationId xmlns:a16="http://schemas.microsoft.com/office/drawing/2014/main" id="{5729E322-4666-B9A5-7022-6500ED3A5645}"/>
                </a:ext>
              </a:extLst>
            </p:cNvPr>
            <p:cNvSpPr/>
            <p:nvPr/>
          </p:nvSpPr>
          <p:spPr>
            <a:xfrm>
              <a:off x="4885973" y="1500266"/>
              <a:ext cx="129056" cy="128689"/>
            </a:xfrm>
            <a:custGeom>
              <a:avLst/>
              <a:gdLst/>
              <a:ahLst/>
              <a:cxnLst/>
              <a:rect l="l" t="t" r="r" b="b"/>
              <a:pathLst>
                <a:path w="4923" h="4909" extrusionOk="0">
                  <a:moveTo>
                    <a:pt x="2469" y="0"/>
                  </a:moveTo>
                  <a:cubicBezTo>
                    <a:pt x="1112" y="0"/>
                    <a:pt x="15" y="1098"/>
                    <a:pt x="0" y="2454"/>
                  </a:cubicBezTo>
                  <a:cubicBezTo>
                    <a:pt x="0" y="3811"/>
                    <a:pt x="1097" y="4908"/>
                    <a:pt x="2454" y="4908"/>
                  </a:cubicBezTo>
                  <a:cubicBezTo>
                    <a:pt x="2463" y="4909"/>
                    <a:pt x="2472" y="4909"/>
                    <a:pt x="2481" y="4909"/>
                  </a:cubicBezTo>
                  <a:cubicBezTo>
                    <a:pt x="3826" y="4909"/>
                    <a:pt x="4908" y="3817"/>
                    <a:pt x="4923" y="2469"/>
                  </a:cubicBezTo>
                  <a:cubicBezTo>
                    <a:pt x="4923" y="1112"/>
                    <a:pt x="3826" y="0"/>
                    <a:pt x="2469" y="0"/>
                  </a:cubicBezTo>
                  <a:close/>
                </a:path>
              </a:pathLst>
            </a:custGeom>
            <a:solidFill>
              <a:srgbClr val="D6D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4071;p62">
              <a:extLst>
                <a:ext uri="{FF2B5EF4-FFF2-40B4-BE49-F238E27FC236}">
                  <a16:creationId xmlns:a16="http://schemas.microsoft.com/office/drawing/2014/main" id="{E2FA24E8-DA2C-029F-D9A9-FE22C79A378E}"/>
                </a:ext>
              </a:extLst>
            </p:cNvPr>
            <p:cNvSpPr/>
            <p:nvPr/>
          </p:nvSpPr>
          <p:spPr>
            <a:xfrm>
              <a:off x="4883325" y="1500449"/>
              <a:ext cx="75316" cy="128506"/>
            </a:xfrm>
            <a:custGeom>
              <a:avLst/>
              <a:gdLst/>
              <a:ahLst/>
              <a:cxnLst/>
              <a:rect l="l" t="t" r="r" b="b"/>
              <a:pathLst>
                <a:path w="2873" h="4902" extrusionOk="0">
                  <a:moveTo>
                    <a:pt x="2545" y="0"/>
                  </a:moveTo>
                  <a:cubicBezTo>
                    <a:pt x="1278" y="0"/>
                    <a:pt x="181" y="985"/>
                    <a:pt x="101" y="2289"/>
                  </a:cubicBezTo>
                  <a:cubicBezTo>
                    <a:pt x="0" y="3703"/>
                    <a:pt x="1126" y="4901"/>
                    <a:pt x="2541" y="4901"/>
                  </a:cubicBezTo>
                  <a:cubicBezTo>
                    <a:pt x="2642" y="4901"/>
                    <a:pt x="2757" y="4901"/>
                    <a:pt x="2858" y="4887"/>
                  </a:cubicBezTo>
                  <a:cubicBezTo>
                    <a:pt x="1631" y="4728"/>
                    <a:pt x="722" y="3674"/>
                    <a:pt x="722" y="2447"/>
                  </a:cubicBezTo>
                  <a:cubicBezTo>
                    <a:pt x="736" y="1206"/>
                    <a:pt x="1646" y="167"/>
                    <a:pt x="2873" y="22"/>
                  </a:cubicBezTo>
                  <a:cubicBezTo>
                    <a:pt x="2763" y="8"/>
                    <a:pt x="2653" y="0"/>
                    <a:pt x="2545" y="0"/>
                  </a:cubicBezTo>
                  <a:close/>
                </a:path>
              </a:pathLst>
            </a:custGeom>
            <a:solidFill>
              <a:srgbClr val="91A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072;p62">
              <a:extLst>
                <a:ext uri="{FF2B5EF4-FFF2-40B4-BE49-F238E27FC236}">
                  <a16:creationId xmlns:a16="http://schemas.microsoft.com/office/drawing/2014/main" id="{73DA36FE-C871-99E2-085D-52E55B0C007B}"/>
                </a:ext>
              </a:extLst>
            </p:cNvPr>
            <p:cNvSpPr/>
            <p:nvPr/>
          </p:nvSpPr>
          <p:spPr>
            <a:xfrm>
              <a:off x="4906787" y="1521081"/>
              <a:ext cx="87427" cy="87427"/>
            </a:xfrm>
            <a:custGeom>
              <a:avLst/>
              <a:gdLst/>
              <a:ahLst/>
              <a:cxnLst/>
              <a:rect l="l" t="t" r="r" b="b"/>
              <a:pathLst>
                <a:path w="3335" h="3335" extrusionOk="0">
                  <a:moveTo>
                    <a:pt x="1649" y="0"/>
                  </a:moveTo>
                  <a:cubicBezTo>
                    <a:pt x="737" y="0"/>
                    <a:pt x="0" y="745"/>
                    <a:pt x="0" y="1660"/>
                  </a:cubicBezTo>
                  <a:cubicBezTo>
                    <a:pt x="0" y="2584"/>
                    <a:pt x="736" y="3335"/>
                    <a:pt x="1660" y="3335"/>
                  </a:cubicBezTo>
                  <a:cubicBezTo>
                    <a:pt x="2584" y="3335"/>
                    <a:pt x="3335" y="2599"/>
                    <a:pt x="3335" y="1675"/>
                  </a:cubicBezTo>
                  <a:cubicBezTo>
                    <a:pt x="3335" y="751"/>
                    <a:pt x="2599" y="0"/>
                    <a:pt x="1675" y="0"/>
                  </a:cubicBezTo>
                  <a:cubicBezTo>
                    <a:pt x="1666" y="0"/>
                    <a:pt x="1657" y="0"/>
                    <a:pt x="1649" y="0"/>
                  </a:cubicBezTo>
                  <a:close/>
                </a:path>
              </a:pathLst>
            </a:custGeom>
            <a:solidFill>
              <a:srgbClr val="A9B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4073;p62">
              <a:extLst>
                <a:ext uri="{FF2B5EF4-FFF2-40B4-BE49-F238E27FC236}">
                  <a16:creationId xmlns:a16="http://schemas.microsoft.com/office/drawing/2014/main" id="{E0D6A9B2-EFAA-06DC-D7E8-5BB00F6853DD}"/>
                </a:ext>
              </a:extLst>
            </p:cNvPr>
            <p:cNvSpPr/>
            <p:nvPr/>
          </p:nvSpPr>
          <p:spPr>
            <a:xfrm>
              <a:off x="4906394" y="1521002"/>
              <a:ext cx="52246" cy="87584"/>
            </a:xfrm>
            <a:custGeom>
              <a:avLst/>
              <a:gdLst/>
              <a:ahLst/>
              <a:cxnLst/>
              <a:rect l="l" t="t" r="r" b="b"/>
              <a:pathLst>
                <a:path w="1993" h="3341" extrusionOk="0">
                  <a:moveTo>
                    <a:pt x="1667" y="0"/>
                  </a:moveTo>
                  <a:cubicBezTo>
                    <a:pt x="772" y="0"/>
                    <a:pt x="1" y="722"/>
                    <a:pt x="1" y="1663"/>
                  </a:cubicBezTo>
                  <a:cubicBezTo>
                    <a:pt x="1" y="2606"/>
                    <a:pt x="775" y="3341"/>
                    <a:pt x="1671" y="3341"/>
                  </a:cubicBezTo>
                  <a:cubicBezTo>
                    <a:pt x="1777" y="3341"/>
                    <a:pt x="1885" y="3330"/>
                    <a:pt x="1993" y="3309"/>
                  </a:cubicBezTo>
                  <a:cubicBezTo>
                    <a:pt x="1213" y="3150"/>
                    <a:pt x="650" y="2457"/>
                    <a:pt x="650" y="1663"/>
                  </a:cubicBezTo>
                  <a:cubicBezTo>
                    <a:pt x="650" y="870"/>
                    <a:pt x="1213" y="177"/>
                    <a:pt x="1993" y="32"/>
                  </a:cubicBezTo>
                  <a:cubicBezTo>
                    <a:pt x="1883" y="11"/>
                    <a:pt x="1774" y="0"/>
                    <a:pt x="1667" y="0"/>
                  </a:cubicBezTo>
                  <a:close/>
                </a:path>
              </a:pathLst>
            </a:custGeom>
            <a:solidFill>
              <a:srgbClr val="8C9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074;p62">
              <a:extLst>
                <a:ext uri="{FF2B5EF4-FFF2-40B4-BE49-F238E27FC236}">
                  <a16:creationId xmlns:a16="http://schemas.microsoft.com/office/drawing/2014/main" id="{FA612830-6795-DC46-42FE-925B5881A2DE}"/>
                </a:ext>
              </a:extLst>
            </p:cNvPr>
            <p:cNvSpPr/>
            <p:nvPr/>
          </p:nvSpPr>
          <p:spPr>
            <a:xfrm>
              <a:off x="4932504" y="1535079"/>
              <a:ext cx="34840" cy="60190"/>
            </a:xfrm>
            <a:custGeom>
              <a:avLst/>
              <a:gdLst/>
              <a:ahLst/>
              <a:cxnLst/>
              <a:rect l="l" t="t" r="r" b="b"/>
              <a:pathLst>
                <a:path w="1329" h="2296" extrusionOk="0">
                  <a:moveTo>
                    <a:pt x="636" y="462"/>
                  </a:moveTo>
                  <a:lnTo>
                    <a:pt x="636" y="881"/>
                  </a:lnTo>
                  <a:cubicBezTo>
                    <a:pt x="448" y="809"/>
                    <a:pt x="405" y="766"/>
                    <a:pt x="405" y="665"/>
                  </a:cubicBezTo>
                  <a:cubicBezTo>
                    <a:pt x="405" y="535"/>
                    <a:pt x="506" y="477"/>
                    <a:pt x="636" y="462"/>
                  </a:cubicBezTo>
                  <a:close/>
                  <a:moveTo>
                    <a:pt x="766" y="1329"/>
                  </a:moveTo>
                  <a:cubicBezTo>
                    <a:pt x="954" y="1401"/>
                    <a:pt x="982" y="1487"/>
                    <a:pt x="982" y="1588"/>
                  </a:cubicBezTo>
                  <a:cubicBezTo>
                    <a:pt x="982" y="1704"/>
                    <a:pt x="896" y="1805"/>
                    <a:pt x="766" y="1805"/>
                  </a:cubicBezTo>
                  <a:lnTo>
                    <a:pt x="766" y="1329"/>
                  </a:lnTo>
                  <a:close/>
                  <a:moveTo>
                    <a:pt x="694" y="0"/>
                  </a:moveTo>
                  <a:cubicBezTo>
                    <a:pt x="650" y="0"/>
                    <a:pt x="607" y="29"/>
                    <a:pt x="607" y="73"/>
                  </a:cubicBezTo>
                  <a:lnTo>
                    <a:pt x="607" y="159"/>
                  </a:lnTo>
                  <a:cubicBezTo>
                    <a:pt x="275" y="188"/>
                    <a:pt x="59" y="347"/>
                    <a:pt x="59" y="693"/>
                  </a:cubicBezTo>
                  <a:cubicBezTo>
                    <a:pt x="59" y="1054"/>
                    <a:pt x="333" y="1155"/>
                    <a:pt x="607" y="1256"/>
                  </a:cubicBezTo>
                  <a:lnTo>
                    <a:pt x="607" y="1805"/>
                  </a:lnTo>
                  <a:cubicBezTo>
                    <a:pt x="463" y="1790"/>
                    <a:pt x="333" y="1733"/>
                    <a:pt x="246" y="1632"/>
                  </a:cubicBezTo>
                  <a:cubicBezTo>
                    <a:pt x="219" y="1615"/>
                    <a:pt x="192" y="1607"/>
                    <a:pt x="167" y="1607"/>
                  </a:cubicBezTo>
                  <a:cubicBezTo>
                    <a:pt x="124" y="1607"/>
                    <a:pt x="86" y="1630"/>
                    <a:pt x="59" y="1675"/>
                  </a:cubicBezTo>
                  <a:cubicBezTo>
                    <a:pt x="1" y="1747"/>
                    <a:pt x="1" y="1848"/>
                    <a:pt x="59" y="1920"/>
                  </a:cubicBezTo>
                  <a:cubicBezTo>
                    <a:pt x="203" y="2065"/>
                    <a:pt x="391" y="2151"/>
                    <a:pt x="607" y="2151"/>
                  </a:cubicBezTo>
                  <a:lnTo>
                    <a:pt x="593" y="2224"/>
                  </a:lnTo>
                  <a:cubicBezTo>
                    <a:pt x="593" y="2267"/>
                    <a:pt x="650" y="2296"/>
                    <a:pt x="694" y="2296"/>
                  </a:cubicBezTo>
                  <a:cubicBezTo>
                    <a:pt x="737" y="2296"/>
                    <a:pt x="780" y="2267"/>
                    <a:pt x="780" y="2224"/>
                  </a:cubicBezTo>
                  <a:lnTo>
                    <a:pt x="780" y="2137"/>
                  </a:lnTo>
                  <a:cubicBezTo>
                    <a:pt x="1098" y="2122"/>
                    <a:pt x="1329" y="1863"/>
                    <a:pt x="1315" y="1545"/>
                  </a:cubicBezTo>
                  <a:cubicBezTo>
                    <a:pt x="1315" y="1199"/>
                    <a:pt x="1084" y="1054"/>
                    <a:pt x="795" y="953"/>
                  </a:cubicBezTo>
                  <a:lnTo>
                    <a:pt x="795" y="448"/>
                  </a:lnTo>
                  <a:cubicBezTo>
                    <a:pt x="982" y="477"/>
                    <a:pt x="1040" y="563"/>
                    <a:pt x="1127" y="563"/>
                  </a:cubicBezTo>
                  <a:cubicBezTo>
                    <a:pt x="1199" y="563"/>
                    <a:pt x="1242" y="491"/>
                    <a:pt x="1257" y="419"/>
                  </a:cubicBezTo>
                  <a:cubicBezTo>
                    <a:pt x="1300" y="304"/>
                    <a:pt x="1228" y="246"/>
                    <a:pt x="1098" y="203"/>
                  </a:cubicBezTo>
                  <a:cubicBezTo>
                    <a:pt x="997" y="159"/>
                    <a:pt x="896" y="145"/>
                    <a:pt x="795" y="145"/>
                  </a:cubicBezTo>
                  <a:lnTo>
                    <a:pt x="795" y="73"/>
                  </a:lnTo>
                  <a:cubicBezTo>
                    <a:pt x="795" y="29"/>
                    <a:pt x="752" y="0"/>
                    <a:pt x="694" y="0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075;p62">
              <a:extLst>
                <a:ext uri="{FF2B5EF4-FFF2-40B4-BE49-F238E27FC236}">
                  <a16:creationId xmlns:a16="http://schemas.microsoft.com/office/drawing/2014/main" id="{9B5A3AFD-F22A-6E0C-4CCB-8A41E6429C2C}"/>
                </a:ext>
              </a:extLst>
            </p:cNvPr>
            <p:cNvSpPr/>
            <p:nvPr/>
          </p:nvSpPr>
          <p:spPr>
            <a:xfrm>
              <a:off x="4659658" y="1714836"/>
              <a:ext cx="144969" cy="163215"/>
            </a:xfrm>
            <a:custGeom>
              <a:avLst/>
              <a:gdLst/>
              <a:ahLst/>
              <a:cxnLst/>
              <a:rect l="l" t="t" r="r" b="b"/>
              <a:pathLst>
                <a:path w="5530" h="6226" extrusionOk="0">
                  <a:moveTo>
                    <a:pt x="3682" y="0"/>
                  </a:moveTo>
                  <a:lnTo>
                    <a:pt x="275" y="1285"/>
                  </a:lnTo>
                  <a:cubicBezTo>
                    <a:pt x="88" y="1343"/>
                    <a:pt x="1" y="1530"/>
                    <a:pt x="73" y="1718"/>
                  </a:cubicBezTo>
                  <a:lnTo>
                    <a:pt x="1675" y="6005"/>
                  </a:lnTo>
                  <a:cubicBezTo>
                    <a:pt x="1721" y="6142"/>
                    <a:pt x="1857" y="6225"/>
                    <a:pt x="1998" y="6225"/>
                  </a:cubicBezTo>
                  <a:cubicBezTo>
                    <a:pt x="2035" y="6225"/>
                    <a:pt x="2072" y="6220"/>
                    <a:pt x="2108" y="6207"/>
                  </a:cubicBezTo>
                  <a:lnTo>
                    <a:pt x="5530" y="4923"/>
                  </a:lnTo>
                  <a:lnTo>
                    <a:pt x="3682" y="0"/>
                  </a:lnTo>
                  <a:close/>
                </a:path>
              </a:pathLst>
            </a:custGeom>
            <a:solidFill>
              <a:srgbClr val="D3DC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076;p62">
              <a:extLst>
                <a:ext uri="{FF2B5EF4-FFF2-40B4-BE49-F238E27FC236}">
                  <a16:creationId xmlns:a16="http://schemas.microsoft.com/office/drawing/2014/main" id="{98E2B36E-5CDD-E897-2424-5DAD9EE2B443}"/>
                </a:ext>
              </a:extLst>
            </p:cNvPr>
            <p:cNvSpPr/>
            <p:nvPr/>
          </p:nvSpPr>
          <p:spPr>
            <a:xfrm>
              <a:off x="4699400" y="1824939"/>
              <a:ext cx="105227" cy="52928"/>
            </a:xfrm>
            <a:custGeom>
              <a:avLst/>
              <a:gdLst/>
              <a:ahLst/>
              <a:cxnLst/>
              <a:rect l="l" t="t" r="r" b="b"/>
              <a:pathLst>
                <a:path w="4014" h="2019" extrusionOk="0">
                  <a:moveTo>
                    <a:pt x="3739" y="1"/>
                  </a:moveTo>
                  <a:lnTo>
                    <a:pt x="3682" y="30"/>
                  </a:lnTo>
                  <a:lnTo>
                    <a:pt x="1" y="1401"/>
                  </a:lnTo>
                  <a:lnTo>
                    <a:pt x="159" y="1805"/>
                  </a:lnTo>
                  <a:cubicBezTo>
                    <a:pt x="203" y="1937"/>
                    <a:pt x="330" y="2019"/>
                    <a:pt x="465" y="2019"/>
                  </a:cubicBezTo>
                  <a:cubicBezTo>
                    <a:pt x="508" y="2019"/>
                    <a:pt x="551" y="2010"/>
                    <a:pt x="592" y="1993"/>
                  </a:cubicBezTo>
                  <a:lnTo>
                    <a:pt x="4014" y="723"/>
                  </a:lnTo>
                  <a:lnTo>
                    <a:pt x="3739" y="1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4077;p62">
              <a:extLst>
                <a:ext uri="{FF2B5EF4-FFF2-40B4-BE49-F238E27FC236}">
                  <a16:creationId xmlns:a16="http://schemas.microsoft.com/office/drawing/2014/main" id="{DD962DF6-7940-3D6D-7CD1-37919EAFD6FC}"/>
                </a:ext>
              </a:extLst>
            </p:cNvPr>
            <p:cNvSpPr/>
            <p:nvPr/>
          </p:nvSpPr>
          <p:spPr>
            <a:xfrm>
              <a:off x="4800066" y="1641276"/>
              <a:ext cx="282336" cy="173858"/>
            </a:xfrm>
            <a:custGeom>
              <a:avLst/>
              <a:gdLst/>
              <a:ahLst/>
              <a:cxnLst/>
              <a:rect l="l" t="t" r="r" b="b"/>
              <a:pathLst>
                <a:path w="10770" h="6632" extrusionOk="0">
                  <a:moveTo>
                    <a:pt x="9581" y="1"/>
                  </a:moveTo>
                  <a:cubicBezTo>
                    <a:pt x="9150" y="1"/>
                    <a:pt x="8803" y="341"/>
                    <a:pt x="8763" y="381"/>
                  </a:cubicBezTo>
                  <a:lnTo>
                    <a:pt x="5933" y="2720"/>
                  </a:lnTo>
                  <a:cubicBezTo>
                    <a:pt x="5905" y="2267"/>
                    <a:pt x="5530" y="1911"/>
                    <a:pt x="5066" y="1911"/>
                  </a:cubicBezTo>
                  <a:cubicBezTo>
                    <a:pt x="5057" y="1911"/>
                    <a:pt x="5048" y="1911"/>
                    <a:pt x="5038" y="1911"/>
                  </a:cubicBezTo>
                  <a:cubicBezTo>
                    <a:pt x="4300" y="1911"/>
                    <a:pt x="3764" y="1907"/>
                    <a:pt x="3361" y="1907"/>
                  </a:cubicBezTo>
                  <a:cubicBezTo>
                    <a:pt x="2487" y="1907"/>
                    <a:pt x="2233" y="1927"/>
                    <a:pt x="1877" y="2056"/>
                  </a:cubicBezTo>
                  <a:lnTo>
                    <a:pt x="0" y="2835"/>
                  </a:lnTo>
                  <a:lnTo>
                    <a:pt x="1430" y="6632"/>
                  </a:lnTo>
                  <a:cubicBezTo>
                    <a:pt x="2518" y="6184"/>
                    <a:pt x="2486" y="6114"/>
                    <a:pt x="3497" y="6114"/>
                  </a:cubicBezTo>
                  <a:cubicBezTo>
                    <a:pt x="3854" y="6114"/>
                    <a:pt x="4341" y="6123"/>
                    <a:pt x="5053" y="6126"/>
                  </a:cubicBezTo>
                  <a:cubicBezTo>
                    <a:pt x="5659" y="6098"/>
                    <a:pt x="6237" y="5838"/>
                    <a:pt x="6641" y="5376"/>
                  </a:cubicBezTo>
                  <a:lnTo>
                    <a:pt x="10120" y="1651"/>
                  </a:lnTo>
                  <a:cubicBezTo>
                    <a:pt x="10235" y="1536"/>
                    <a:pt x="10769" y="843"/>
                    <a:pt x="10177" y="251"/>
                  </a:cubicBezTo>
                  <a:cubicBezTo>
                    <a:pt x="9975" y="66"/>
                    <a:pt x="9770" y="1"/>
                    <a:pt x="9581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078;p62">
              <a:extLst>
                <a:ext uri="{FF2B5EF4-FFF2-40B4-BE49-F238E27FC236}">
                  <a16:creationId xmlns:a16="http://schemas.microsoft.com/office/drawing/2014/main" id="{4B575B9C-9FC2-78AF-9D88-4A8FD1AE03E5}"/>
                </a:ext>
              </a:extLst>
            </p:cNvPr>
            <p:cNvSpPr/>
            <p:nvPr/>
          </p:nvSpPr>
          <p:spPr>
            <a:xfrm>
              <a:off x="4800066" y="1707260"/>
              <a:ext cx="57175" cy="107875"/>
            </a:xfrm>
            <a:custGeom>
              <a:avLst/>
              <a:gdLst/>
              <a:ahLst/>
              <a:cxnLst/>
              <a:rect l="l" t="t" r="r" b="b"/>
              <a:pathLst>
                <a:path w="2181" h="4115" extrusionOk="0">
                  <a:moveTo>
                    <a:pt x="751" y="1"/>
                  </a:moveTo>
                  <a:lnTo>
                    <a:pt x="0" y="318"/>
                  </a:lnTo>
                  <a:lnTo>
                    <a:pt x="1430" y="4115"/>
                  </a:lnTo>
                  <a:lnTo>
                    <a:pt x="2180" y="3812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97A7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079;p62">
              <a:extLst>
                <a:ext uri="{FF2B5EF4-FFF2-40B4-BE49-F238E27FC236}">
                  <a16:creationId xmlns:a16="http://schemas.microsoft.com/office/drawing/2014/main" id="{8CFD88F5-4953-9203-5800-86B283E5DE5C}"/>
                </a:ext>
              </a:extLst>
            </p:cNvPr>
            <p:cNvSpPr/>
            <p:nvPr/>
          </p:nvSpPr>
          <p:spPr>
            <a:xfrm>
              <a:off x="4874228" y="1692501"/>
              <a:ext cx="81004" cy="51827"/>
            </a:xfrm>
            <a:custGeom>
              <a:avLst/>
              <a:gdLst/>
              <a:ahLst/>
              <a:cxnLst/>
              <a:rect l="l" t="t" r="r" b="b"/>
              <a:pathLst>
                <a:path w="3090" h="1977" extrusionOk="0">
                  <a:moveTo>
                    <a:pt x="2527" y="1"/>
                  </a:moveTo>
                  <a:lnTo>
                    <a:pt x="2527" y="1"/>
                  </a:lnTo>
                  <a:cubicBezTo>
                    <a:pt x="2599" y="347"/>
                    <a:pt x="2671" y="939"/>
                    <a:pt x="2455" y="1256"/>
                  </a:cubicBezTo>
                  <a:cubicBezTo>
                    <a:pt x="2323" y="1441"/>
                    <a:pt x="2144" y="1481"/>
                    <a:pt x="1670" y="1481"/>
                  </a:cubicBezTo>
                  <a:cubicBezTo>
                    <a:pt x="1364" y="1481"/>
                    <a:pt x="935" y="1464"/>
                    <a:pt x="318" y="1459"/>
                  </a:cubicBezTo>
                  <a:cubicBezTo>
                    <a:pt x="1" y="1459"/>
                    <a:pt x="1" y="1964"/>
                    <a:pt x="318" y="1964"/>
                  </a:cubicBezTo>
                  <a:cubicBezTo>
                    <a:pt x="820" y="1964"/>
                    <a:pt x="1219" y="1977"/>
                    <a:pt x="1543" y="1977"/>
                  </a:cubicBezTo>
                  <a:cubicBezTo>
                    <a:pt x="2246" y="1977"/>
                    <a:pt x="2597" y="1916"/>
                    <a:pt x="2873" y="1531"/>
                  </a:cubicBezTo>
                  <a:cubicBezTo>
                    <a:pt x="3018" y="1300"/>
                    <a:pt x="3090" y="1026"/>
                    <a:pt x="3090" y="751"/>
                  </a:cubicBezTo>
                  <a:cubicBezTo>
                    <a:pt x="3061" y="405"/>
                    <a:pt x="2845" y="116"/>
                    <a:pt x="2527" y="1"/>
                  </a:cubicBezTo>
                  <a:close/>
                </a:path>
              </a:pathLst>
            </a:custGeom>
            <a:solidFill>
              <a:srgbClr val="97A7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4080;p62">
              <a:extLst>
                <a:ext uri="{FF2B5EF4-FFF2-40B4-BE49-F238E27FC236}">
                  <a16:creationId xmlns:a16="http://schemas.microsoft.com/office/drawing/2014/main" id="{C8829B18-1EEA-6B91-C43F-39CCF82B4925}"/>
                </a:ext>
              </a:extLst>
            </p:cNvPr>
            <p:cNvSpPr/>
            <p:nvPr/>
          </p:nvSpPr>
          <p:spPr>
            <a:xfrm>
              <a:off x="4754662" y="1702200"/>
              <a:ext cx="88187" cy="142085"/>
            </a:xfrm>
            <a:custGeom>
              <a:avLst/>
              <a:gdLst/>
              <a:ahLst/>
              <a:cxnLst/>
              <a:rect l="l" t="t" r="r" b="b"/>
              <a:pathLst>
                <a:path w="3364" h="5420" extrusionOk="0">
                  <a:moveTo>
                    <a:pt x="1396" y="1"/>
                  </a:moveTo>
                  <a:cubicBezTo>
                    <a:pt x="1359" y="1"/>
                    <a:pt x="1322" y="7"/>
                    <a:pt x="1285" y="20"/>
                  </a:cubicBezTo>
                  <a:lnTo>
                    <a:pt x="0" y="497"/>
                  </a:lnTo>
                  <a:lnTo>
                    <a:pt x="1848" y="5419"/>
                  </a:lnTo>
                  <a:lnTo>
                    <a:pt x="3118" y="4943"/>
                  </a:lnTo>
                  <a:cubicBezTo>
                    <a:pt x="3277" y="4885"/>
                    <a:pt x="3364" y="4726"/>
                    <a:pt x="3306" y="4567"/>
                  </a:cubicBezTo>
                  <a:lnTo>
                    <a:pt x="1675" y="194"/>
                  </a:lnTo>
                  <a:cubicBezTo>
                    <a:pt x="1630" y="71"/>
                    <a:pt x="1518" y="1"/>
                    <a:pt x="1396" y="1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4081;p62">
              <a:extLst>
                <a:ext uri="{FF2B5EF4-FFF2-40B4-BE49-F238E27FC236}">
                  <a16:creationId xmlns:a16="http://schemas.microsoft.com/office/drawing/2014/main" id="{F186053A-E2CC-C9D4-B153-8A395E340497}"/>
                </a:ext>
              </a:extLst>
            </p:cNvPr>
            <p:cNvSpPr/>
            <p:nvPr/>
          </p:nvSpPr>
          <p:spPr>
            <a:xfrm>
              <a:off x="4795898" y="1809446"/>
              <a:ext cx="46951" cy="35207"/>
            </a:xfrm>
            <a:custGeom>
              <a:avLst/>
              <a:gdLst/>
              <a:ahLst/>
              <a:cxnLst/>
              <a:rect l="l" t="t" r="r" b="b"/>
              <a:pathLst>
                <a:path w="1791" h="1343" extrusionOk="0">
                  <a:moveTo>
                    <a:pt x="1545" y="0"/>
                  </a:moveTo>
                  <a:cubicBezTo>
                    <a:pt x="1502" y="43"/>
                    <a:pt x="1459" y="72"/>
                    <a:pt x="1401" y="87"/>
                  </a:cubicBezTo>
                  <a:lnTo>
                    <a:pt x="1" y="621"/>
                  </a:lnTo>
                  <a:lnTo>
                    <a:pt x="261" y="1343"/>
                  </a:lnTo>
                  <a:lnTo>
                    <a:pt x="1545" y="866"/>
                  </a:lnTo>
                  <a:cubicBezTo>
                    <a:pt x="1704" y="809"/>
                    <a:pt x="1791" y="635"/>
                    <a:pt x="1719" y="476"/>
                  </a:cubicBezTo>
                  <a:lnTo>
                    <a:pt x="1545" y="0"/>
                  </a:lnTo>
                  <a:close/>
                </a:path>
              </a:pathLst>
            </a:custGeom>
            <a:solidFill>
              <a:srgbClr val="EF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28FFE3B-B8C0-F2AA-AF59-A97FAA072B71}"/>
              </a:ext>
            </a:extLst>
          </p:cNvPr>
          <p:cNvSpPr txBox="1"/>
          <p:nvPr/>
        </p:nvSpPr>
        <p:spPr>
          <a:xfrm>
            <a:off x="3493921" y="3824742"/>
            <a:ext cx="842962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Mentioning survey </a:t>
            </a:r>
            <a:r>
              <a:rPr lang="en-GB" sz="2800" b="1" u="sng" dirty="0"/>
              <a:t>incentives</a:t>
            </a:r>
            <a:r>
              <a:rPr lang="en-GB" sz="2800" dirty="0"/>
              <a:t> in </a:t>
            </a:r>
            <a:r>
              <a:rPr lang="en-GB" sz="2800" b="1" u="sng" dirty="0"/>
              <a:t>ad materials </a:t>
            </a:r>
            <a:r>
              <a:rPr lang="en-GB" sz="2800" dirty="0"/>
              <a:t>led to </a:t>
            </a:r>
            <a:r>
              <a:rPr lang="en-GB" sz="2800" b="1" u="sng" dirty="0"/>
              <a:t>fraudulent</a:t>
            </a:r>
            <a:r>
              <a:rPr lang="en-GB" sz="2800" dirty="0"/>
              <a:t> activity.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it's more effective to introduce the incentive on the </a:t>
            </a:r>
            <a:r>
              <a:rPr lang="en-US" sz="2800" b="1" u="sng" dirty="0"/>
              <a:t>first page of the landing page </a:t>
            </a:r>
            <a:r>
              <a:rPr lang="en-US" sz="2800" dirty="0"/>
              <a:t>while removing it from the advertisement material.</a:t>
            </a:r>
            <a:endParaRPr lang="en-GB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CD1F5B-00A0-22E0-8D10-9C71AB328FFB}"/>
              </a:ext>
            </a:extLst>
          </p:cNvPr>
          <p:cNvSpPr txBox="1"/>
          <p:nvPr/>
        </p:nvSpPr>
        <p:spPr>
          <a:xfrm>
            <a:off x="1153724" y="6162884"/>
            <a:ext cx="14725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Calibri" panose="020F0502020204030204" pitchFamily="34" charset="0"/>
              <a:buNone/>
            </a:pPr>
            <a:r>
              <a:rPr lang="en-US" sz="1200" dirty="0"/>
              <a:t>Icons by </a:t>
            </a:r>
            <a:r>
              <a:rPr lang="en-US" sz="1200" dirty="0" err="1"/>
              <a:t>Flaticon</a:t>
            </a:r>
            <a:endParaRPr lang="en-AU" sz="1200" dirty="0"/>
          </a:p>
        </p:txBody>
      </p:sp>
      <p:grpSp>
        <p:nvGrpSpPr>
          <p:cNvPr id="28" name="Google Shape;15455;p62">
            <a:extLst>
              <a:ext uri="{FF2B5EF4-FFF2-40B4-BE49-F238E27FC236}">
                <a16:creationId xmlns:a16="http://schemas.microsoft.com/office/drawing/2014/main" id="{DEE80543-2D84-99E1-692B-6A549AC8E76D}"/>
              </a:ext>
            </a:extLst>
          </p:cNvPr>
          <p:cNvGrpSpPr/>
          <p:nvPr/>
        </p:nvGrpSpPr>
        <p:grpSpPr>
          <a:xfrm>
            <a:off x="10212306" y="1881321"/>
            <a:ext cx="1317600" cy="1295617"/>
            <a:chOff x="3314750" y="3817357"/>
            <a:chExt cx="362920" cy="356865"/>
          </a:xfrm>
        </p:grpSpPr>
        <p:grpSp>
          <p:nvGrpSpPr>
            <p:cNvPr id="29" name="Google Shape;15456;p62">
              <a:extLst>
                <a:ext uri="{FF2B5EF4-FFF2-40B4-BE49-F238E27FC236}">
                  <a16:creationId xmlns:a16="http://schemas.microsoft.com/office/drawing/2014/main" id="{307C0668-E292-A8BE-E593-C940A600C9B1}"/>
                </a:ext>
              </a:extLst>
            </p:cNvPr>
            <p:cNvGrpSpPr/>
            <p:nvPr/>
          </p:nvGrpSpPr>
          <p:grpSpPr>
            <a:xfrm>
              <a:off x="3314750" y="3817357"/>
              <a:ext cx="362920" cy="356865"/>
              <a:chOff x="3314750" y="3817357"/>
              <a:chExt cx="362920" cy="356865"/>
            </a:xfrm>
          </p:grpSpPr>
          <p:sp>
            <p:nvSpPr>
              <p:cNvPr id="33" name="Google Shape;15457;p62">
                <a:extLst>
                  <a:ext uri="{FF2B5EF4-FFF2-40B4-BE49-F238E27FC236}">
                    <a16:creationId xmlns:a16="http://schemas.microsoft.com/office/drawing/2014/main" id="{3E0DEE6E-A75E-CCC3-3846-13943FD07311}"/>
                  </a:ext>
                </a:extLst>
              </p:cNvPr>
              <p:cNvSpPr/>
              <p:nvPr/>
            </p:nvSpPr>
            <p:spPr>
              <a:xfrm>
                <a:off x="3314750" y="3817357"/>
                <a:ext cx="356865" cy="356498"/>
              </a:xfrm>
              <a:custGeom>
                <a:avLst/>
                <a:gdLst/>
                <a:ahLst/>
                <a:cxnLst/>
                <a:rect l="l" t="t" r="r" b="b"/>
                <a:pathLst>
                  <a:path w="13613" h="13599" extrusionOk="0">
                    <a:moveTo>
                      <a:pt x="6814" y="0"/>
                    </a:moveTo>
                    <a:cubicBezTo>
                      <a:pt x="3046" y="0"/>
                      <a:pt x="0" y="3046"/>
                      <a:pt x="0" y="6799"/>
                    </a:cubicBezTo>
                    <a:cubicBezTo>
                      <a:pt x="0" y="10552"/>
                      <a:pt x="3046" y="13598"/>
                      <a:pt x="6814" y="13598"/>
                    </a:cubicBezTo>
                    <a:cubicBezTo>
                      <a:pt x="10567" y="13598"/>
                      <a:pt x="13613" y="10552"/>
                      <a:pt x="13613" y="6799"/>
                    </a:cubicBezTo>
                    <a:cubicBezTo>
                      <a:pt x="13613" y="3046"/>
                      <a:pt x="10567" y="0"/>
                      <a:pt x="6814" y="0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5458;p62">
                <a:extLst>
                  <a:ext uri="{FF2B5EF4-FFF2-40B4-BE49-F238E27FC236}">
                    <a16:creationId xmlns:a16="http://schemas.microsoft.com/office/drawing/2014/main" id="{C0C0F850-3349-0707-11B4-37AA50ADC584}"/>
                  </a:ext>
                </a:extLst>
              </p:cNvPr>
              <p:cNvSpPr/>
              <p:nvPr/>
            </p:nvSpPr>
            <p:spPr>
              <a:xfrm>
                <a:off x="3469891" y="3817357"/>
                <a:ext cx="207780" cy="356865"/>
              </a:xfrm>
              <a:custGeom>
                <a:avLst/>
                <a:gdLst/>
                <a:ahLst/>
                <a:cxnLst/>
                <a:rect l="l" t="t" r="r" b="b"/>
                <a:pathLst>
                  <a:path w="7926" h="13613" extrusionOk="0">
                    <a:moveTo>
                      <a:pt x="881" y="0"/>
                    </a:moveTo>
                    <a:cubicBezTo>
                      <a:pt x="884" y="0"/>
                      <a:pt x="886" y="0"/>
                      <a:pt x="888" y="0"/>
                    </a:cubicBezTo>
                    <a:lnTo>
                      <a:pt x="888" y="0"/>
                    </a:lnTo>
                    <a:cubicBezTo>
                      <a:pt x="891" y="0"/>
                      <a:pt x="893" y="0"/>
                      <a:pt x="896" y="0"/>
                    </a:cubicBezTo>
                    <a:close/>
                    <a:moveTo>
                      <a:pt x="888" y="0"/>
                    </a:moveTo>
                    <a:lnTo>
                      <a:pt x="888" y="0"/>
                    </a:lnTo>
                    <a:cubicBezTo>
                      <a:pt x="588" y="0"/>
                      <a:pt x="301" y="15"/>
                      <a:pt x="1" y="58"/>
                    </a:cubicBezTo>
                    <a:cubicBezTo>
                      <a:pt x="3393" y="491"/>
                      <a:pt x="5934" y="3378"/>
                      <a:pt x="5934" y="6799"/>
                    </a:cubicBezTo>
                    <a:cubicBezTo>
                      <a:pt x="5934" y="10220"/>
                      <a:pt x="3393" y="13107"/>
                      <a:pt x="1" y="13555"/>
                    </a:cubicBezTo>
                    <a:cubicBezTo>
                      <a:pt x="299" y="13594"/>
                      <a:pt x="595" y="13612"/>
                      <a:pt x="887" y="13612"/>
                    </a:cubicBezTo>
                    <a:cubicBezTo>
                      <a:pt x="4418" y="13612"/>
                      <a:pt x="7441" y="10873"/>
                      <a:pt x="7680" y="7247"/>
                    </a:cubicBezTo>
                    <a:cubicBezTo>
                      <a:pt x="7926" y="3323"/>
                      <a:pt x="4826" y="4"/>
                      <a:pt x="888" y="0"/>
                    </a:cubicBezTo>
                    <a:close/>
                  </a:path>
                </a:pathLst>
              </a:custGeom>
              <a:solidFill>
                <a:srgbClr val="9CAB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" name="Google Shape;15459;p62">
              <a:extLst>
                <a:ext uri="{FF2B5EF4-FFF2-40B4-BE49-F238E27FC236}">
                  <a16:creationId xmlns:a16="http://schemas.microsoft.com/office/drawing/2014/main" id="{BC3FA365-530F-89F1-8F66-F3EF8A4D5876}"/>
                </a:ext>
              </a:extLst>
            </p:cNvPr>
            <p:cNvGrpSpPr/>
            <p:nvPr/>
          </p:nvGrpSpPr>
          <p:grpSpPr>
            <a:xfrm>
              <a:off x="3394986" y="3894612"/>
              <a:ext cx="202339" cy="202323"/>
              <a:chOff x="935197" y="1793977"/>
              <a:chExt cx="256451" cy="256430"/>
            </a:xfrm>
          </p:grpSpPr>
          <p:sp>
            <p:nvSpPr>
              <p:cNvPr id="31" name="Google Shape;15460;p62">
                <a:extLst>
                  <a:ext uri="{FF2B5EF4-FFF2-40B4-BE49-F238E27FC236}">
                    <a16:creationId xmlns:a16="http://schemas.microsoft.com/office/drawing/2014/main" id="{8BCB2E5E-5FE1-DA1A-18C9-2E41E017E378}"/>
                  </a:ext>
                </a:extLst>
              </p:cNvPr>
              <p:cNvSpPr/>
              <p:nvPr/>
            </p:nvSpPr>
            <p:spPr>
              <a:xfrm>
                <a:off x="935197" y="1793977"/>
                <a:ext cx="256451" cy="256430"/>
              </a:xfrm>
              <a:custGeom>
                <a:avLst/>
                <a:gdLst/>
                <a:ahLst/>
                <a:cxnLst/>
                <a:rect l="l" t="t" r="r" b="b"/>
                <a:pathLst>
                  <a:path w="12288" h="12287" extrusionOk="0">
                    <a:moveTo>
                      <a:pt x="10053" y="1117"/>
                    </a:moveTo>
                    <a:cubicBezTo>
                      <a:pt x="10669" y="1117"/>
                      <a:pt x="11171" y="1617"/>
                      <a:pt x="11171" y="2233"/>
                    </a:cubicBezTo>
                    <a:cubicBezTo>
                      <a:pt x="11170" y="2850"/>
                      <a:pt x="10669" y="3351"/>
                      <a:pt x="10053" y="3351"/>
                    </a:cubicBezTo>
                    <a:cubicBezTo>
                      <a:pt x="9438" y="3351"/>
                      <a:pt x="8937" y="2850"/>
                      <a:pt x="8937" y="2233"/>
                    </a:cubicBezTo>
                    <a:cubicBezTo>
                      <a:pt x="8937" y="1617"/>
                      <a:pt x="9438" y="1117"/>
                      <a:pt x="10053" y="1117"/>
                    </a:cubicBezTo>
                    <a:close/>
                    <a:moveTo>
                      <a:pt x="6144" y="2233"/>
                    </a:moveTo>
                    <a:cubicBezTo>
                      <a:pt x="8300" y="2233"/>
                      <a:pt x="10053" y="3988"/>
                      <a:pt x="10053" y="6144"/>
                    </a:cubicBezTo>
                    <a:cubicBezTo>
                      <a:pt x="10053" y="8299"/>
                      <a:pt x="8300" y="10054"/>
                      <a:pt x="6144" y="10054"/>
                    </a:cubicBezTo>
                    <a:cubicBezTo>
                      <a:pt x="3989" y="10054"/>
                      <a:pt x="2234" y="8299"/>
                      <a:pt x="2234" y="6144"/>
                    </a:cubicBezTo>
                    <a:cubicBezTo>
                      <a:pt x="2234" y="3988"/>
                      <a:pt x="3987" y="2233"/>
                      <a:pt x="6144" y="2233"/>
                    </a:cubicBezTo>
                    <a:close/>
                    <a:moveTo>
                      <a:pt x="1675" y="1"/>
                    </a:moveTo>
                    <a:cubicBezTo>
                      <a:pt x="752" y="1"/>
                      <a:pt x="0" y="751"/>
                      <a:pt x="0" y="1676"/>
                    </a:cubicBezTo>
                    <a:lnTo>
                      <a:pt x="0" y="10611"/>
                    </a:lnTo>
                    <a:cubicBezTo>
                      <a:pt x="0" y="11536"/>
                      <a:pt x="752" y="12286"/>
                      <a:pt x="1675" y="12286"/>
                    </a:cubicBezTo>
                    <a:lnTo>
                      <a:pt x="10612" y="12286"/>
                    </a:lnTo>
                    <a:cubicBezTo>
                      <a:pt x="11536" y="12286"/>
                      <a:pt x="12288" y="11536"/>
                      <a:pt x="12288" y="10611"/>
                    </a:cubicBezTo>
                    <a:lnTo>
                      <a:pt x="12288" y="1676"/>
                    </a:lnTo>
                    <a:cubicBezTo>
                      <a:pt x="12288" y="752"/>
                      <a:pt x="11536" y="1"/>
                      <a:pt x="106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5461;p62">
                <a:extLst>
                  <a:ext uri="{FF2B5EF4-FFF2-40B4-BE49-F238E27FC236}">
                    <a16:creationId xmlns:a16="http://schemas.microsoft.com/office/drawing/2014/main" id="{55110CCF-63FD-2F6A-7293-7F4BE890AB18}"/>
                  </a:ext>
                </a:extLst>
              </p:cNvPr>
              <p:cNvSpPr/>
              <p:nvPr/>
            </p:nvSpPr>
            <p:spPr>
              <a:xfrm>
                <a:off x="1005109" y="1863910"/>
                <a:ext cx="116622" cy="116559"/>
              </a:xfrm>
              <a:custGeom>
                <a:avLst/>
                <a:gdLst/>
                <a:ahLst/>
                <a:cxnLst/>
                <a:rect l="l" t="t" r="r" b="b"/>
                <a:pathLst>
                  <a:path w="5588" h="5585" extrusionOk="0">
                    <a:moveTo>
                      <a:pt x="2794" y="0"/>
                    </a:moveTo>
                    <a:cubicBezTo>
                      <a:pt x="1255" y="0"/>
                      <a:pt x="1" y="1252"/>
                      <a:pt x="1" y="2793"/>
                    </a:cubicBezTo>
                    <a:cubicBezTo>
                      <a:pt x="1" y="4332"/>
                      <a:pt x="1255" y="5585"/>
                      <a:pt x="2794" y="5585"/>
                    </a:cubicBezTo>
                    <a:cubicBezTo>
                      <a:pt x="4333" y="5585"/>
                      <a:pt x="5587" y="4332"/>
                      <a:pt x="5587" y="2793"/>
                    </a:cubicBezTo>
                    <a:cubicBezTo>
                      <a:pt x="5587" y="1252"/>
                      <a:pt x="4333" y="0"/>
                      <a:pt x="27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" name="Google Shape;15462;p62">
            <a:extLst>
              <a:ext uri="{FF2B5EF4-FFF2-40B4-BE49-F238E27FC236}">
                <a16:creationId xmlns:a16="http://schemas.microsoft.com/office/drawing/2014/main" id="{DDED3F23-52A5-6776-F764-38023DC4C7CA}"/>
              </a:ext>
            </a:extLst>
          </p:cNvPr>
          <p:cNvGrpSpPr/>
          <p:nvPr/>
        </p:nvGrpSpPr>
        <p:grpSpPr>
          <a:xfrm>
            <a:off x="9444405" y="986687"/>
            <a:ext cx="1280259" cy="1258899"/>
            <a:chOff x="2866317" y="3817357"/>
            <a:chExt cx="362920" cy="356865"/>
          </a:xfrm>
        </p:grpSpPr>
        <p:sp>
          <p:nvSpPr>
            <p:cNvPr id="36" name="Google Shape;15463;p62">
              <a:extLst>
                <a:ext uri="{FF2B5EF4-FFF2-40B4-BE49-F238E27FC236}">
                  <a16:creationId xmlns:a16="http://schemas.microsoft.com/office/drawing/2014/main" id="{2A6A9335-0392-CEEE-7D13-3F59C0387F1B}"/>
                </a:ext>
              </a:extLst>
            </p:cNvPr>
            <p:cNvSpPr/>
            <p:nvPr/>
          </p:nvSpPr>
          <p:spPr>
            <a:xfrm>
              <a:off x="2866317" y="3817357"/>
              <a:ext cx="356865" cy="356498"/>
            </a:xfrm>
            <a:custGeom>
              <a:avLst/>
              <a:gdLst/>
              <a:ahLst/>
              <a:cxnLst/>
              <a:rect l="l" t="t" r="r" b="b"/>
              <a:pathLst>
                <a:path w="13613" h="13599" extrusionOk="0">
                  <a:moveTo>
                    <a:pt x="6799" y="0"/>
                  </a:moveTo>
                  <a:cubicBezTo>
                    <a:pt x="3046" y="0"/>
                    <a:pt x="0" y="3046"/>
                    <a:pt x="0" y="6799"/>
                  </a:cubicBezTo>
                  <a:cubicBezTo>
                    <a:pt x="0" y="10552"/>
                    <a:pt x="3046" y="13598"/>
                    <a:pt x="6799" y="13598"/>
                  </a:cubicBezTo>
                  <a:cubicBezTo>
                    <a:pt x="10567" y="13598"/>
                    <a:pt x="13613" y="10552"/>
                    <a:pt x="13613" y="6799"/>
                  </a:cubicBezTo>
                  <a:cubicBezTo>
                    <a:pt x="13613" y="3046"/>
                    <a:pt x="10567" y="0"/>
                    <a:pt x="6799" y="0"/>
                  </a:cubicBezTo>
                  <a:close/>
                </a:path>
              </a:pathLst>
            </a:custGeom>
            <a:solidFill>
              <a:srgbClr val="8AA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5464;p62">
              <a:extLst>
                <a:ext uri="{FF2B5EF4-FFF2-40B4-BE49-F238E27FC236}">
                  <a16:creationId xmlns:a16="http://schemas.microsoft.com/office/drawing/2014/main" id="{DFA48150-BEFF-61D7-328E-D4BBA15E06BF}"/>
                </a:ext>
              </a:extLst>
            </p:cNvPr>
            <p:cNvSpPr/>
            <p:nvPr/>
          </p:nvSpPr>
          <p:spPr>
            <a:xfrm>
              <a:off x="3021457" y="3817357"/>
              <a:ext cx="207780" cy="356576"/>
            </a:xfrm>
            <a:custGeom>
              <a:avLst/>
              <a:gdLst/>
              <a:ahLst/>
              <a:cxnLst/>
              <a:rect l="l" t="t" r="r" b="b"/>
              <a:pathLst>
                <a:path w="7926" h="13602" extrusionOk="0">
                  <a:moveTo>
                    <a:pt x="881" y="0"/>
                  </a:moveTo>
                  <a:cubicBezTo>
                    <a:pt x="593" y="0"/>
                    <a:pt x="290" y="15"/>
                    <a:pt x="1" y="58"/>
                  </a:cubicBezTo>
                  <a:cubicBezTo>
                    <a:pt x="3379" y="505"/>
                    <a:pt x="5919" y="3378"/>
                    <a:pt x="5919" y="6799"/>
                  </a:cubicBezTo>
                  <a:cubicBezTo>
                    <a:pt x="5919" y="10220"/>
                    <a:pt x="3379" y="13093"/>
                    <a:pt x="1" y="13541"/>
                  </a:cubicBezTo>
                  <a:cubicBezTo>
                    <a:pt x="306" y="13581"/>
                    <a:pt x="610" y="13601"/>
                    <a:pt x="909" y="13601"/>
                  </a:cubicBezTo>
                  <a:cubicBezTo>
                    <a:pt x="4431" y="13601"/>
                    <a:pt x="7440" y="10865"/>
                    <a:pt x="7666" y="7247"/>
                  </a:cubicBezTo>
                  <a:cubicBezTo>
                    <a:pt x="7926" y="3320"/>
                    <a:pt x="4822" y="0"/>
                    <a:pt x="881" y="0"/>
                  </a:cubicBezTo>
                  <a:close/>
                </a:path>
              </a:pathLst>
            </a:custGeom>
            <a:solidFill>
              <a:srgbClr val="6277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5465;p62">
              <a:extLst>
                <a:ext uri="{FF2B5EF4-FFF2-40B4-BE49-F238E27FC236}">
                  <a16:creationId xmlns:a16="http://schemas.microsoft.com/office/drawing/2014/main" id="{BDEDCA00-BA9A-2C2C-8BD1-1FDB47AD8FF9}"/>
                </a:ext>
              </a:extLst>
            </p:cNvPr>
            <p:cNvSpPr/>
            <p:nvPr/>
          </p:nvSpPr>
          <p:spPr>
            <a:xfrm>
              <a:off x="2928367" y="3894561"/>
              <a:ext cx="194175" cy="279662"/>
            </a:xfrm>
            <a:custGeom>
              <a:avLst/>
              <a:gdLst/>
              <a:ahLst/>
              <a:cxnLst/>
              <a:rect l="l" t="t" r="r" b="b"/>
              <a:pathLst>
                <a:path w="7407" h="10668" extrusionOk="0">
                  <a:moveTo>
                    <a:pt x="6208" y="0"/>
                  </a:moveTo>
                  <a:cubicBezTo>
                    <a:pt x="4086" y="14"/>
                    <a:pt x="2079" y="1732"/>
                    <a:pt x="2079" y="3854"/>
                  </a:cubicBezTo>
                  <a:lnTo>
                    <a:pt x="2079" y="4114"/>
                  </a:lnTo>
                  <a:cubicBezTo>
                    <a:pt x="2079" y="4129"/>
                    <a:pt x="2051" y="4157"/>
                    <a:pt x="2036" y="4157"/>
                  </a:cubicBezTo>
                  <a:lnTo>
                    <a:pt x="174" y="4157"/>
                  </a:lnTo>
                  <a:cubicBezTo>
                    <a:pt x="73" y="4157"/>
                    <a:pt x="1" y="4230"/>
                    <a:pt x="1" y="4331"/>
                  </a:cubicBezTo>
                  <a:lnTo>
                    <a:pt x="1" y="6048"/>
                  </a:lnTo>
                  <a:cubicBezTo>
                    <a:pt x="1" y="6149"/>
                    <a:pt x="73" y="6236"/>
                    <a:pt x="174" y="6236"/>
                  </a:cubicBezTo>
                  <a:lnTo>
                    <a:pt x="2036" y="6236"/>
                  </a:lnTo>
                  <a:cubicBezTo>
                    <a:pt x="2051" y="6236"/>
                    <a:pt x="2079" y="6251"/>
                    <a:pt x="2079" y="6279"/>
                  </a:cubicBezTo>
                  <a:lnTo>
                    <a:pt x="2079" y="10220"/>
                  </a:lnTo>
                  <a:cubicBezTo>
                    <a:pt x="2079" y="10235"/>
                    <a:pt x="2079" y="10249"/>
                    <a:pt x="2108" y="10264"/>
                  </a:cubicBezTo>
                  <a:cubicBezTo>
                    <a:pt x="2743" y="10495"/>
                    <a:pt x="3422" y="10624"/>
                    <a:pt x="4100" y="10668"/>
                  </a:cubicBezTo>
                  <a:cubicBezTo>
                    <a:pt x="4129" y="10668"/>
                    <a:pt x="4144" y="10639"/>
                    <a:pt x="4144" y="10624"/>
                  </a:cubicBezTo>
                  <a:lnTo>
                    <a:pt x="4144" y="6279"/>
                  </a:lnTo>
                  <a:cubicBezTo>
                    <a:pt x="4144" y="6251"/>
                    <a:pt x="4158" y="6236"/>
                    <a:pt x="4187" y="6236"/>
                  </a:cubicBezTo>
                  <a:lnTo>
                    <a:pt x="7218" y="6236"/>
                  </a:lnTo>
                  <a:cubicBezTo>
                    <a:pt x="7319" y="6236"/>
                    <a:pt x="7406" y="6149"/>
                    <a:pt x="7406" y="6048"/>
                  </a:cubicBezTo>
                  <a:lnTo>
                    <a:pt x="7406" y="4331"/>
                  </a:lnTo>
                  <a:cubicBezTo>
                    <a:pt x="7406" y="4230"/>
                    <a:pt x="7319" y="4143"/>
                    <a:pt x="7218" y="4143"/>
                  </a:cubicBezTo>
                  <a:lnTo>
                    <a:pt x="4187" y="4143"/>
                  </a:lnTo>
                  <a:cubicBezTo>
                    <a:pt x="4158" y="4143"/>
                    <a:pt x="4144" y="4129"/>
                    <a:pt x="4144" y="4100"/>
                  </a:cubicBezTo>
                  <a:lnTo>
                    <a:pt x="4144" y="3854"/>
                  </a:lnTo>
                  <a:cubicBezTo>
                    <a:pt x="4144" y="2714"/>
                    <a:pt x="5068" y="2079"/>
                    <a:pt x="6208" y="2079"/>
                  </a:cubicBezTo>
                  <a:lnTo>
                    <a:pt x="7218" y="2079"/>
                  </a:lnTo>
                  <a:cubicBezTo>
                    <a:pt x="7319" y="2079"/>
                    <a:pt x="7406" y="1992"/>
                    <a:pt x="7406" y="1891"/>
                  </a:cubicBezTo>
                  <a:lnTo>
                    <a:pt x="7406" y="173"/>
                  </a:lnTo>
                  <a:cubicBezTo>
                    <a:pt x="7406" y="72"/>
                    <a:pt x="7319" y="0"/>
                    <a:pt x="7218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29319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3C8F0-B6F1-0EC5-7C3E-2C2583F13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2- On-boarding survey</a:t>
            </a:r>
            <a:br>
              <a:rPr lang="en-GB" dirty="0"/>
            </a:b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40764B-9862-B9D5-7FB3-E843A6E40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3490" y="6889915"/>
            <a:ext cx="2743200" cy="365125"/>
          </a:xfrm>
        </p:spPr>
        <p:txBody>
          <a:bodyPr/>
          <a:lstStyle/>
          <a:p>
            <a:fld id="{009375D7-070A-4959-9224-FB5E66F2B1B3}" type="slidenum">
              <a:rPr lang="en-AU" smtClean="0"/>
              <a:t>41</a:t>
            </a:fld>
            <a:endParaRPr lang="en-AU"/>
          </a:p>
        </p:txBody>
      </p:sp>
      <p:grpSp>
        <p:nvGrpSpPr>
          <p:cNvPr id="6" name="Google Shape;1132;p58">
            <a:extLst>
              <a:ext uri="{FF2B5EF4-FFF2-40B4-BE49-F238E27FC236}">
                <a16:creationId xmlns:a16="http://schemas.microsoft.com/office/drawing/2014/main" id="{9C04585A-05A0-FBE8-9E62-6717AD90F625}"/>
              </a:ext>
            </a:extLst>
          </p:cNvPr>
          <p:cNvGrpSpPr/>
          <p:nvPr/>
        </p:nvGrpSpPr>
        <p:grpSpPr>
          <a:xfrm>
            <a:off x="3601345" y="2028750"/>
            <a:ext cx="4699289" cy="3825914"/>
            <a:chOff x="2463037" y="1146885"/>
            <a:chExt cx="4699289" cy="3825914"/>
          </a:xfrm>
        </p:grpSpPr>
        <p:sp>
          <p:nvSpPr>
            <p:cNvPr id="7" name="Google Shape;1133;p58">
              <a:extLst>
                <a:ext uri="{FF2B5EF4-FFF2-40B4-BE49-F238E27FC236}">
                  <a16:creationId xmlns:a16="http://schemas.microsoft.com/office/drawing/2014/main" id="{F13B1DD7-DE9C-AD08-67AF-D153E594311C}"/>
                </a:ext>
              </a:extLst>
            </p:cNvPr>
            <p:cNvSpPr/>
            <p:nvPr/>
          </p:nvSpPr>
          <p:spPr>
            <a:xfrm rot="-2418500">
              <a:off x="3700804" y="2134347"/>
              <a:ext cx="1444580" cy="44677"/>
            </a:xfrm>
            <a:prstGeom prst="rect">
              <a:avLst/>
            </a:pr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8" name="Google Shape;1134;p58">
              <a:extLst>
                <a:ext uri="{FF2B5EF4-FFF2-40B4-BE49-F238E27FC236}">
                  <a16:creationId xmlns:a16="http://schemas.microsoft.com/office/drawing/2014/main" id="{9131A5BA-257D-EDEC-13CC-AE0503BB5BB0}"/>
                </a:ext>
              </a:extLst>
            </p:cNvPr>
            <p:cNvSpPr/>
            <p:nvPr/>
          </p:nvSpPr>
          <p:spPr>
            <a:xfrm rot="19181500">
              <a:off x="3922822" y="3918637"/>
              <a:ext cx="1444580" cy="44677"/>
            </a:xfrm>
            <a:prstGeom prst="rect">
              <a:avLst/>
            </a:pr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9" name="Google Shape;1135;p58">
              <a:extLst>
                <a:ext uri="{FF2B5EF4-FFF2-40B4-BE49-F238E27FC236}">
                  <a16:creationId xmlns:a16="http://schemas.microsoft.com/office/drawing/2014/main" id="{DBB6C97D-C496-00D9-CAF4-60921AAAC897}"/>
                </a:ext>
              </a:extLst>
            </p:cNvPr>
            <p:cNvSpPr/>
            <p:nvPr/>
          </p:nvSpPr>
          <p:spPr>
            <a:xfrm rot="2189777">
              <a:off x="3729315" y="2974311"/>
              <a:ext cx="1444591" cy="44643"/>
            </a:xfrm>
            <a:prstGeom prst="rect">
              <a:avLst/>
            </a:pr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0" name="Google Shape;1136;p58">
              <a:extLst>
                <a:ext uri="{FF2B5EF4-FFF2-40B4-BE49-F238E27FC236}">
                  <a16:creationId xmlns:a16="http://schemas.microsoft.com/office/drawing/2014/main" id="{0EA70930-DB17-1314-176F-806E9D2670AA}"/>
                </a:ext>
              </a:extLst>
            </p:cNvPr>
            <p:cNvSpPr/>
            <p:nvPr/>
          </p:nvSpPr>
          <p:spPr>
            <a:xfrm>
              <a:off x="3323975" y="1610272"/>
              <a:ext cx="1141500" cy="86400"/>
            </a:xfrm>
            <a:prstGeom prst="rect">
              <a:avLst/>
            </a:prstGeom>
            <a:solidFill>
              <a:srgbClr val="201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1" name="Google Shape;1137;p58">
              <a:extLst>
                <a:ext uri="{FF2B5EF4-FFF2-40B4-BE49-F238E27FC236}">
                  <a16:creationId xmlns:a16="http://schemas.microsoft.com/office/drawing/2014/main" id="{FDF1318E-D4D5-5706-3615-D48B33F92E29}"/>
                </a:ext>
              </a:extLst>
            </p:cNvPr>
            <p:cNvSpPr/>
            <p:nvPr/>
          </p:nvSpPr>
          <p:spPr>
            <a:xfrm>
              <a:off x="4291217" y="2506850"/>
              <a:ext cx="1988345" cy="86400"/>
            </a:xfrm>
            <a:prstGeom prst="rect">
              <a:avLst/>
            </a:prstGeom>
            <a:solidFill>
              <a:srgbClr val="201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2" name="Google Shape;1138;p58">
              <a:extLst>
                <a:ext uri="{FF2B5EF4-FFF2-40B4-BE49-F238E27FC236}">
                  <a16:creationId xmlns:a16="http://schemas.microsoft.com/office/drawing/2014/main" id="{8296CB4C-298E-6DD5-15A0-56B9F2131124}"/>
                </a:ext>
              </a:extLst>
            </p:cNvPr>
            <p:cNvSpPr/>
            <p:nvPr/>
          </p:nvSpPr>
          <p:spPr>
            <a:xfrm>
              <a:off x="2604302" y="3454329"/>
              <a:ext cx="2202343" cy="84139"/>
            </a:xfrm>
            <a:prstGeom prst="rect">
              <a:avLst/>
            </a:prstGeom>
            <a:solidFill>
              <a:srgbClr val="201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3" name="Google Shape;1139;p58">
              <a:extLst>
                <a:ext uri="{FF2B5EF4-FFF2-40B4-BE49-F238E27FC236}">
                  <a16:creationId xmlns:a16="http://schemas.microsoft.com/office/drawing/2014/main" id="{4AC4E05A-7DF6-1228-6610-B93678508A97}"/>
                </a:ext>
              </a:extLst>
            </p:cNvPr>
            <p:cNvSpPr/>
            <p:nvPr/>
          </p:nvSpPr>
          <p:spPr>
            <a:xfrm>
              <a:off x="4070629" y="4443761"/>
              <a:ext cx="2104800" cy="86400"/>
            </a:xfrm>
            <a:prstGeom prst="rect">
              <a:avLst/>
            </a:prstGeom>
            <a:solidFill>
              <a:srgbClr val="201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" name="Google Shape;1140;p58">
              <a:extLst>
                <a:ext uri="{FF2B5EF4-FFF2-40B4-BE49-F238E27FC236}">
                  <a16:creationId xmlns:a16="http://schemas.microsoft.com/office/drawing/2014/main" id="{30D07295-2643-B689-7021-AE88F58F54A1}"/>
                </a:ext>
              </a:extLst>
            </p:cNvPr>
            <p:cNvSpPr/>
            <p:nvPr/>
          </p:nvSpPr>
          <p:spPr>
            <a:xfrm rot="10800000">
              <a:off x="4242589" y="1146960"/>
              <a:ext cx="2919737" cy="971700"/>
            </a:xfrm>
            <a:prstGeom prst="ellipse">
              <a:avLst/>
            </a:prstGeom>
            <a:solidFill>
              <a:srgbClr val="D9D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/>
            </a:p>
          </p:txBody>
        </p:sp>
        <p:sp>
          <p:nvSpPr>
            <p:cNvPr id="15" name="Google Shape;1141;p58">
              <a:extLst>
                <a:ext uri="{FF2B5EF4-FFF2-40B4-BE49-F238E27FC236}">
                  <a16:creationId xmlns:a16="http://schemas.microsoft.com/office/drawing/2014/main" id="{1B2A0AA8-DA04-4E44-4C84-6F7C82BB0A13}"/>
                </a:ext>
              </a:extLst>
            </p:cNvPr>
            <p:cNvSpPr/>
            <p:nvPr/>
          </p:nvSpPr>
          <p:spPr>
            <a:xfrm>
              <a:off x="4242582" y="1146885"/>
              <a:ext cx="2919737" cy="971700"/>
            </a:xfrm>
            <a:prstGeom prst="donut">
              <a:avLst>
                <a:gd name="adj" fmla="val 6050"/>
              </a:avLst>
            </a:pr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6" name="Google Shape;1142;p58">
              <a:extLst>
                <a:ext uri="{FF2B5EF4-FFF2-40B4-BE49-F238E27FC236}">
                  <a16:creationId xmlns:a16="http://schemas.microsoft.com/office/drawing/2014/main" id="{636141BF-5E05-35FF-832A-BEF37F735430}"/>
                </a:ext>
              </a:extLst>
            </p:cNvPr>
            <p:cNvSpPr/>
            <p:nvPr/>
          </p:nvSpPr>
          <p:spPr>
            <a:xfrm rot="10800000">
              <a:off x="2782954" y="2064238"/>
              <a:ext cx="1602741" cy="971700"/>
            </a:xfrm>
            <a:prstGeom prst="ellipse">
              <a:avLst/>
            </a:prstGeom>
            <a:solidFill>
              <a:srgbClr val="D9D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/>
            </a:p>
          </p:txBody>
        </p:sp>
        <p:sp>
          <p:nvSpPr>
            <p:cNvPr id="17" name="Google Shape;1143;p58">
              <a:extLst>
                <a:ext uri="{FF2B5EF4-FFF2-40B4-BE49-F238E27FC236}">
                  <a16:creationId xmlns:a16="http://schemas.microsoft.com/office/drawing/2014/main" id="{3205DD9D-65E6-8B8D-150E-5EEB482EB691}"/>
                </a:ext>
              </a:extLst>
            </p:cNvPr>
            <p:cNvSpPr/>
            <p:nvPr/>
          </p:nvSpPr>
          <p:spPr>
            <a:xfrm>
              <a:off x="2782947" y="2064163"/>
              <a:ext cx="1602741" cy="971700"/>
            </a:xfrm>
            <a:prstGeom prst="donut">
              <a:avLst>
                <a:gd name="adj" fmla="val 6050"/>
              </a:avLst>
            </a:pr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8" name="Google Shape;1144;p58">
              <a:extLst>
                <a:ext uri="{FF2B5EF4-FFF2-40B4-BE49-F238E27FC236}">
                  <a16:creationId xmlns:a16="http://schemas.microsoft.com/office/drawing/2014/main" id="{383B692F-D0C4-A460-A32C-A46798ADE398}"/>
                </a:ext>
              </a:extLst>
            </p:cNvPr>
            <p:cNvSpPr/>
            <p:nvPr/>
          </p:nvSpPr>
          <p:spPr>
            <a:xfrm rot="10800000">
              <a:off x="4132183" y="2976263"/>
              <a:ext cx="2031572" cy="971700"/>
            </a:xfrm>
            <a:prstGeom prst="ellipse">
              <a:avLst/>
            </a:prstGeom>
            <a:solidFill>
              <a:srgbClr val="D9D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9" name="Google Shape;1145;p58">
              <a:extLst>
                <a:ext uri="{FF2B5EF4-FFF2-40B4-BE49-F238E27FC236}">
                  <a16:creationId xmlns:a16="http://schemas.microsoft.com/office/drawing/2014/main" id="{0C584156-0A1A-2C66-5069-A0D6B8A6508B}"/>
                </a:ext>
              </a:extLst>
            </p:cNvPr>
            <p:cNvSpPr/>
            <p:nvPr/>
          </p:nvSpPr>
          <p:spPr>
            <a:xfrm>
              <a:off x="4132175" y="2976188"/>
              <a:ext cx="2031579" cy="971700"/>
            </a:xfrm>
            <a:prstGeom prst="donut">
              <a:avLst>
                <a:gd name="adj" fmla="val 6050"/>
              </a:avLst>
            </a:pr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20" name="Google Shape;1146;p58">
              <a:extLst>
                <a:ext uri="{FF2B5EF4-FFF2-40B4-BE49-F238E27FC236}">
                  <a16:creationId xmlns:a16="http://schemas.microsoft.com/office/drawing/2014/main" id="{B62ABE67-2C20-02F5-F335-A65D22B8CFD2}"/>
                </a:ext>
              </a:extLst>
            </p:cNvPr>
            <p:cNvSpPr/>
            <p:nvPr/>
          </p:nvSpPr>
          <p:spPr>
            <a:xfrm rot="10800000">
              <a:off x="2496735" y="4001099"/>
              <a:ext cx="1953014" cy="971700"/>
            </a:xfrm>
            <a:prstGeom prst="ellipse">
              <a:avLst/>
            </a:prstGeom>
            <a:solidFill>
              <a:srgbClr val="D9D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21" name="Google Shape;1147;p58">
              <a:extLst>
                <a:ext uri="{FF2B5EF4-FFF2-40B4-BE49-F238E27FC236}">
                  <a16:creationId xmlns:a16="http://schemas.microsoft.com/office/drawing/2014/main" id="{5708C3A0-5075-349A-62BE-93CB35CE1464}"/>
                </a:ext>
              </a:extLst>
            </p:cNvPr>
            <p:cNvSpPr/>
            <p:nvPr/>
          </p:nvSpPr>
          <p:spPr>
            <a:xfrm>
              <a:off x="2463037" y="3995729"/>
              <a:ext cx="2002400" cy="971700"/>
            </a:xfrm>
            <a:prstGeom prst="donut">
              <a:avLst>
                <a:gd name="adj" fmla="val 6050"/>
              </a:avLst>
            </a:pr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</p:grpSp>
      <p:sp>
        <p:nvSpPr>
          <p:cNvPr id="22" name="Google Shape;1128;p58">
            <a:extLst>
              <a:ext uri="{FF2B5EF4-FFF2-40B4-BE49-F238E27FC236}">
                <a16:creationId xmlns:a16="http://schemas.microsoft.com/office/drawing/2014/main" id="{38B56600-DA60-4048-87AD-EF1F5097861D}"/>
              </a:ext>
            </a:extLst>
          </p:cNvPr>
          <p:cNvSpPr txBox="1"/>
          <p:nvPr/>
        </p:nvSpPr>
        <p:spPr>
          <a:xfrm>
            <a:off x="129894" y="2165715"/>
            <a:ext cx="4343387" cy="991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rgbClr val="20124D"/>
                </a:solidFill>
                <a:ea typeface="Lato"/>
                <a:cs typeface="Lato"/>
                <a:sym typeface="Lato"/>
              </a:rPr>
              <a:t>Introduces the study to participants, including eligibility criteria and the participation incentive. </a:t>
            </a:r>
          </a:p>
        </p:txBody>
      </p:sp>
      <p:sp>
        <p:nvSpPr>
          <p:cNvPr id="24" name="Google Shape;1148;p58">
            <a:extLst>
              <a:ext uri="{FF2B5EF4-FFF2-40B4-BE49-F238E27FC236}">
                <a16:creationId xmlns:a16="http://schemas.microsoft.com/office/drawing/2014/main" id="{1B0257EB-4C75-D54A-B2D6-3B082CCD07EA}"/>
              </a:ext>
            </a:extLst>
          </p:cNvPr>
          <p:cNvSpPr txBox="1"/>
          <p:nvPr/>
        </p:nvSpPr>
        <p:spPr>
          <a:xfrm>
            <a:off x="3888129" y="3324843"/>
            <a:ext cx="1602742" cy="2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20124D"/>
                </a:solidFill>
                <a:ea typeface="Oswald SemiBold"/>
                <a:cs typeface="Oswald SemiBold"/>
                <a:sym typeface="Oswald SemiBold"/>
              </a:rPr>
              <a:t>2- Overview</a:t>
            </a:r>
            <a:endParaRPr sz="2000" dirty="0">
              <a:solidFill>
                <a:srgbClr val="20124D"/>
              </a:solidFill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25" name="Google Shape;1148;p58">
            <a:extLst>
              <a:ext uri="{FF2B5EF4-FFF2-40B4-BE49-F238E27FC236}">
                <a16:creationId xmlns:a16="http://schemas.microsoft.com/office/drawing/2014/main" id="{AACEF26A-5F24-DEF8-A5B6-63C0AD991B5A}"/>
              </a:ext>
            </a:extLst>
          </p:cNvPr>
          <p:cNvSpPr txBox="1"/>
          <p:nvPr/>
        </p:nvSpPr>
        <p:spPr>
          <a:xfrm>
            <a:off x="5270490" y="4167801"/>
            <a:ext cx="2104799" cy="2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20124D"/>
                </a:solidFill>
                <a:ea typeface="Oswald SemiBold"/>
                <a:cs typeface="Oswald SemiBold"/>
                <a:sym typeface="Oswald SemiBold"/>
              </a:rPr>
              <a:t>3- Profile survey</a:t>
            </a:r>
            <a:endParaRPr sz="2000" dirty="0">
              <a:solidFill>
                <a:srgbClr val="20124D"/>
              </a:solidFill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26" name="Google Shape;1148;p58">
            <a:extLst>
              <a:ext uri="{FF2B5EF4-FFF2-40B4-BE49-F238E27FC236}">
                <a16:creationId xmlns:a16="http://schemas.microsoft.com/office/drawing/2014/main" id="{91F8AB55-A5CE-0646-9AE6-18AA0C53C1EF}"/>
              </a:ext>
            </a:extLst>
          </p:cNvPr>
          <p:cNvSpPr txBox="1"/>
          <p:nvPr/>
        </p:nvSpPr>
        <p:spPr>
          <a:xfrm>
            <a:off x="3572348" y="5220127"/>
            <a:ext cx="2031404" cy="231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20124D"/>
                </a:solidFill>
                <a:ea typeface="Oswald SemiBold"/>
                <a:cs typeface="Oswald SemiBold"/>
                <a:sym typeface="Oswald SemiBold"/>
              </a:rPr>
              <a:t>4- Fourstep app</a:t>
            </a:r>
            <a:endParaRPr sz="2000" dirty="0">
              <a:solidFill>
                <a:srgbClr val="20124D"/>
              </a:solidFill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27" name="Google Shape;1128;p58">
            <a:extLst>
              <a:ext uri="{FF2B5EF4-FFF2-40B4-BE49-F238E27FC236}">
                <a16:creationId xmlns:a16="http://schemas.microsoft.com/office/drawing/2014/main" id="{ED43000D-11D5-F278-27D1-F485868F26BA}"/>
              </a:ext>
            </a:extLst>
          </p:cNvPr>
          <p:cNvSpPr txBox="1"/>
          <p:nvPr/>
        </p:nvSpPr>
        <p:spPr>
          <a:xfrm>
            <a:off x="7367985" y="2837083"/>
            <a:ext cx="4694120" cy="1688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rgbClr val="20124D"/>
                </a:solidFill>
                <a:ea typeface="Lato"/>
                <a:cs typeface="Lato"/>
                <a:sym typeface="Lato"/>
              </a:rPr>
              <a:t>Gathers information about participants' smartphone operating systems and whether they are accessing the survey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rgbClr val="20124D"/>
                </a:solidFill>
                <a:ea typeface="Lato"/>
                <a:cs typeface="Lato"/>
                <a:sym typeface="Lato"/>
              </a:rPr>
              <a:t>on a computer or smartphone to streamlines the onboarding process. </a:t>
            </a:r>
          </a:p>
        </p:txBody>
      </p:sp>
      <p:sp>
        <p:nvSpPr>
          <p:cNvPr id="28" name="Google Shape;1128;p58">
            <a:extLst>
              <a:ext uri="{FF2B5EF4-FFF2-40B4-BE49-F238E27FC236}">
                <a16:creationId xmlns:a16="http://schemas.microsoft.com/office/drawing/2014/main" id="{A22AB39A-BBF5-AD0A-2CA4-6058AF8B5C6C}"/>
              </a:ext>
            </a:extLst>
          </p:cNvPr>
          <p:cNvSpPr txBox="1"/>
          <p:nvPr/>
        </p:nvSpPr>
        <p:spPr>
          <a:xfrm>
            <a:off x="129895" y="3748477"/>
            <a:ext cx="3681958" cy="134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rgbClr val="20124D"/>
                </a:solidFill>
                <a:ea typeface="Lato"/>
                <a:cs typeface="Lato"/>
                <a:sym typeface="Lato"/>
              </a:rPr>
              <a:t>Participants provide demographic information and their email addresses for receiving participation incentives.</a:t>
            </a:r>
          </a:p>
        </p:txBody>
      </p:sp>
      <p:sp>
        <p:nvSpPr>
          <p:cNvPr id="29" name="Google Shape;1128;p58">
            <a:extLst>
              <a:ext uri="{FF2B5EF4-FFF2-40B4-BE49-F238E27FC236}">
                <a16:creationId xmlns:a16="http://schemas.microsoft.com/office/drawing/2014/main" id="{52F4985E-2FC9-FC4E-28F6-F454F42454E8}"/>
              </a:ext>
            </a:extLst>
          </p:cNvPr>
          <p:cNvSpPr txBox="1"/>
          <p:nvPr/>
        </p:nvSpPr>
        <p:spPr>
          <a:xfrm>
            <a:off x="7203041" y="4761002"/>
            <a:ext cx="4817335" cy="1474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rgbClr val="20124D"/>
                </a:solidFill>
                <a:ea typeface="Lato"/>
                <a:cs typeface="Lato"/>
                <a:sym typeface="Lato"/>
              </a:rPr>
              <a:t>Participants are asked to install the app on their phones. They are provided with login tokens and instructions on how to install, set up and log in to the app.</a:t>
            </a:r>
          </a:p>
        </p:txBody>
      </p:sp>
      <p:sp>
        <p:nvSpPr>
          <p:cNvPr id="30" name="Google Shape;1148;p58">
            <a:extLst>
              <a:ext uri="{FF2B5EF4-FFF2-40B4-BE49-F238E27FC236}">
                <a16:creationId xmlns:a16="http://schemas.microsoft.com/office/drawing/2014/main" id="{3D35132F-80AB-BBD7-589E-3C6A6D55F43E}"/>
              </a:ext>
            </a:extLst>
          </p:cNvPr>
          <p:cNvSpPr txBox="1"/>
          <p:nvPr/>
        </p:nvSpPr>
        <p:spPr>
          <a:xfrm>
            <a:off x="5158042" y="2376153"/>
            <a:ext cx="3365431" cy="2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20124D"/>
                </a:solidFill>
                <a:ea typeface="Oswald SemiBold"/>
                <a:cs typeface="Oswald SemiBold"/>
                <a:sym typeface="Oswald SemiBold"/>
              </a:rPr>
              <a:t>1- Terms and conditions</a:t>
            </a:r>
            <a:endParaRPr sz="2000" dirty="0">
              <a:solidFill>
                <a:srgbClr val="20124D"/>
              </a:solidFill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54B05361-B01B-6658-60B9-F741CAB76D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958" y="1317751"/>
            <a:ext cx="10358887" cy="1167741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It is the </a:t>
            </a:r>
            <a:r>
              <a:rPr lang="en-US" b="1" u="sng" dirty="0"/>
              <a:t>landing page </a:t>
            </a:r>
            <a:r>
              <a:rPr lang="en-US" dirty="0"/>
              <a:t>for our social media campaigns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Divided into </a:t>
            </a:r>
            <a:r>
              <a:rPr lang="en-GB" b="1" u="sng" dirty="0"/>
              <a:t>4 sections</a:t>
            </a:r>
            <a:r>
              <a:rPr lang="en-GB" dirty="0"/>
              <a:t> </a:t>
            </a:r>
          </a:p>
          <a:p>
            <a:pPr lvl="1">
              <a:buNone/>
            </a:pPr>
            <a:r>
              <a:rPr lang="en-US" dirty="0"/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28676654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D01CF-5A94-D642-4777-85B012F41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3- GPS-aware smartphone application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32E5D-F13B-9154-F680-BE4FDC4A1C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4824" y="1690688"/>
            <a:ext cx="9058275" cy="448627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u="sng" dirty="0"/>
              <a:t>Fourstep</a:t>
            </a:r>
            <a:r>
              <a:rPr lang="en-GB" dirty="0"/>
              <a:t> smartphone app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Collects data on travel </a:t>
            </a:r>
            <a:r>
              <a:rPr lang="en-US" dirty="0" err="1"/>
              <a:t>behaviour</a:t>
            </a:r>
            <a:r>
              <a:rPr lang="en-US" dirty="0"/>
              <a:t> and time use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Fourstep is based on the open-source </a:t>
            </a:r>
            <a:br>
              <a:rPr lang="en-US" dirty="0"/>
            </a:br>
            <a:r>
              <a:rPr lang="en-US" dirty="0" err="1"/>
              <a:t>OpenPath</a:t>
            </a:r>
            <a:r>
              <a:rPr lang="en-US" dirty="0"/>
              <a:t> app </a:t>
            </a:r>
            <a:r>
              <a:rPr lang="en-US" dirty="0">
                <a:solidFill>
                  <a:srgbClr val="0070C0"/>
                </a:solidFill>
              </a:rPr>
              <a:t>(</a:t>
            </a:r>
            <a:r>
              <a:rPr lang="en-US" dirty="0" err="1">
                <a:solidFill>
                  <a:srgbClr val="0070C0"/>
                </a:solidFill>
              </a:rPr>
              <a:t>Kosmacher</a:t>
            </a:r>
            <a:r>
              <a:rPr lang="en-US" dirty="0">
                <a:solidFill>
                  <a:srgbClr val="0070C0"/>
                </a:solidFill>
              </a:rPr>
              <a:t> and </a:t>
            </a:r>
            <a:r>
              <a:rPr lang="en-US" dirty="0" err="1">
                <a:solidFill>
                  <a:srgbClr val="0070C0"/>
                </a:solidFill>
              </a:rPr>
              <a:t>Shankari</a:t>
            </a:r>
            <a:r>
              <a:rPr lang="en-US" dirty="0">
                <a:solidFill>
                  <a:srgbClr val="0070C0"/>
                </a:solidFill>
              </a:rPr>
              <a:t>, 2023) 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Enables integrated </a:t>
            </a:r>
            <a:r>
              <a:rPr lang="en-US" b="1" u="sng" dirty="0"/>
              <a:t>travel</a:t>
            </a:r>
            <a:r>
              <a:rPr lang="en-US" dirty="0"/>
              <a:t> and </a:t>
            </a:r>
            <a:r>
              <a:rPr lang="en-US" b="1" u="sng" dirty="0"/>
              <a:t>time-use</a:t>
            </a:r>
            <a:r>
              <a:rPr lang="en-US" dirty="0"/>
              <a:t> data </a:t>
            </a:r>
            <a:br>
              <a:rPr lang="en-US" dirty="0"/>
            </a:br>
            <a:r>
              <a:rPr lang="en-US" dirty="0"/>
              <a:t>collection while capturing </a:t>
            </a:r>
            <a:r>
              <a:rPr lang="en-US" b="1" u="sng" dirty="0"/>
              <a:t>multitasking</a:t>
            </a:r>
            <a:r>
              <a:rPr lang="en-US" dirty="0"/>
              <a:t> and </a:t>
            </a:r>
            <a:br>
              <a:rPr lang="en-US" dirty="0"/>
            </a:br>
            <a:r>
              <a:rPr lang="en-US" dirty="0"/>
              <a:t>activity </a:t>
            </a:r>
            <a:r>
              <a:rPr lang="en-US" b="1" u="sng" dirty="0"/>
              <a:t>timing</a:t>
            </a:r>
            <a:r>
              <a:rPr lang="en-US" dirty="0"/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Available for both iOS and Android 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4AC000-0FF9-8EF4-9ABB-6C6D49FA8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42</a:t>
            </a:fld>
            <a:endParaRPr lang="en-AU"/>
          </a:p>
        </p:txBody>
      </p:sp>
      <p:pic>
        <p:nvPicPr>
          <p:cNvPr id="6" name="Picture 5" descr="A screenshot of a phone&#10;&#10;Description automatically generated">
            <a:extLst>
              <a:ext uri="{FF2B5EF4-FFF2-40B4-BE49-F238E27FC236}">
                <a16:creationId xmlns:a16="http://schemas.microsoft.com/office/drawing/2014/main" id="{E46D907F-9359-62A9-5EC4-E18ADCCBB9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28" b="13472"/>
          <a:stretch/>
        </p:blipFill>
        <p:spPr>
          <a:xfrm>
            <a:off x="8943976" y="1223197"/>
            <a:ext cx="2624048" cy="46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18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2286B-D033-84A6-7092-2E186FC2F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3- GPS-aware smartphone application</a:t>
            </a:r>
            <a:br>
              <a:rPr lang="en-GB" dirty="0"/>
            </a:b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339ED8-B29F-9651-70F4-846CF9ACB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43</a:t>
            </a:fld>
            <a:endParaRPr lang="en-AU"/>
          </a:p>
        </p:txBody>
      </p:sp>
      <p:pic>
        <p:nvPicPr>
          <p:cNvPr id="6" name="Picture 5" descr="A screenshot of a phone&#10;&#10;Description automatically generated">
            <a:extLst>
              <a:ext uri="{FF2B5EF4-FFF2-40B4-BE49-F238E27FC236}">
                <a16:creationId xmlns:a16="http://schemas.microsoft.com/office/drawing/2014/main" id="{D5B304B9-8D59-EFEF-301D-08FDB4449F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188" y="1027906"/>
            <a:ext cx="2486552" cy="496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Screens screenshot of a phone&#10;&#10;Description automatically generated">
            <a:extLst>
              <a:ext uri="{FF2B5EF4-FFF2-40B4-BE49-F238E27FC236}">
                <a16:creationId xmlns:a16="http://schemas.microsoft.com/office/drawing/2014/main" id="{6FF05A78-F309-5A33-FE5E-58C799BBF5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327" y="1033148"/>
            <a:ext cx="2486552" cy="49626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0A98-BEE0-FE22-9124-A5997D4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05200" y="2881682"/>
            <a:ext cx="5181600" cy="84493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/>
              <a:t>User adds trip details and activities</a:t>
            </a:r>
            <a:endParaRPr lang="en-GB" dirty="0"/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21B10425-D6A1-D886-79BC-04CF9FD6C9B4}"/>
              </a:ext>
            </a:extLst>
          </p:cNvPr>
          <p:cNvSpPr/>
          <p:nvPr/>
        </p:nvSpPr>
        <p:spPr>
          <a:xfrm rot="5400000">
            <a:off x="5848024" y="2884162"/>
            <a:ext cx="568983" cy="209861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0653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15C3F-EC1D-1D0C-6F3D-CB6316EE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dirty="0"/>
              <a:t>Participant recruitment analysis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6AAB24-88B7-1F05-889E-E563C9050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09375D7-070A-4959-9224-FB5E66F2B1B3}" type="slidenum">
              <a:rPr lang="en-AU" smtClean="0"/>
              <a:pPr>
                <a:spcAft>
                  <a:spcPts val="600"/>
                </a:spcAft>
              </a:pPr>
              <a:t>44</a:t>
            </a:fld>
            <a:endParaRPr lang="en-AU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D482C98-9E75-07BB-DC8D-71640A4E69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749086"/>
              </p:ext>
            </p:extLst>
          </p:nvPr>
        </p:nvGraphicFramePr>
        <p:xfrm>
          <a:off x="838200" y="2028246"/>
          <a:ext cx="10515604" cy="34288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7190">
                  <a:extLst>
                    <a:ext uri="{9D8B030D-6E8A-4147-A177-3AD203B41FA5}">
                      <a16:colId xmlns:a16="http://schemas.microsoft.com/office/drawing/2014/main" val="1108848045"/>
                    </a:ext>
                  </a:extLst>
                </a:gridCol>
                <a:gridCol w="1227949">
                  <a:extLst>
                    <a:ext uri="{9D8B030D-6E8A-4147-A177-3AD203B41FA5}">
                      <a16:colId xmlns:a16="http://schemas.microsoft.com/office/drawing/2014/main" val="879205448"/>
                    </a:ext>
                  </a:extLst>
                </a:gridCol>
                <a:gridCol w="1227949">
                  <a:extLst>
                    <a:ext uri="{9D8B030D-6E8A-4147-A177-3AD203B41FA5}">
                      <a16:colId xmlns:a16="http://schemas.microsoft.com/office/drawing/2014/main" val="2691004955"/>
                    </a:ext>
                  </a:extLst>
                </a:gridCol>
                <a:gridCol w="1197767">
                  <a:extLst>
                    <a:ext uri="{9D8B030D-6E8A-4147-A177-3AD203B41FA5}">
                      <a16:colId xmlns:a16="http://schemas.microsoft.com/office/drawing/2014/main" val="1475493150"/>
                    </a:ext>
                  </a:extLst>
                </a:gridCol>
                <a:gridCol w="954160">
                  <a:extLst>
                    <a:ext uri="{9D8B030D-6E8A-4147-A177-3AD203B41FA5}">
                      <a16:colId xmlns:a16="http://schemas.microsoft.com/office/drawing/2014/main" val="2687452350"/>
                    </a:ext>
                  </a:extLst>
                </a:gridCol>
                <a:gridCol w="1215014">
                  <a:extLst>
                    <a:ext uri="{9D8B030D-6E8A-4147-A177-3AD203B41FA5}">
                      <a16:colId xmlns:a16="http://schemas.microsoft.com/office/drawing/2014/main" val="4287939308"/>
                    </a:ext>
                  </a:extLst>
                </a:gridCol>
                <a:gridCol w="1316338">
                  <a:extLst>
                    <a:ext uri="{9D8B030D-6E8A-4147-A177-3AD203B41FA5}">
                      <a16:colId xmlns:a16="http://schemas.microsoft.com/office/drawing/2014/main" val="167576657"/>
                    </a:ext>
                  </a:extLst>
                </a:gridCol>
                <a:gridCol w="1799237">
                  <a:extLst>
                    <a:ext uri="{9D8B030D-6E8A-4147-A177-3AD203B41FA5}">
                      <a16:colId xmlns:a16="http://schemas.microsoft.com/office/drawing/2014/main" val="2371265406"/>
                    </a:ext>
                  </a:extLst>
                </a:gridCol>
              </a:tblGrid>
              <a:tr h="7682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City-campaign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Incentive (USD/day)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FB** Ads. budget (USD/day)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Campaign Duration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(days)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Profile survey records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Number of tokens assigned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Number of app installations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%App installation/profile survey records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/>
                </a:tc>
                <a:extLst>
                  <a:ext uri="{0D108BD9-81ED-4DB2-BD59-A6C34878D82A}">
                    <a16:rowId xmlns:a16="http://schemas.microsoft.com/office/drawing/2014/main" val="3451662420"/>
                  </a:ext>
                </a:extLst>
              </a:tr>
              <a:tr h="3841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Sydney- MRC*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Administrated by a market research company 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r>
                        <a:rPr lang="ar-SA" sz="15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r>
                        <a:rPr lang="ar-SA" sz="15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53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17.6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extLst>
                  <a:ext uri="{0D108BD9-81ED-4DB2-BD59-A6C34878D82A}">
                    <a16:rowId xmlns:a16="http://schemas.microsoft.com/office/drawing/2014/main" val="278794662"/>
                  </a:ext>
                </a:extLst>
              </a:tr>
              <a:tr h="3841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Chicago- MRC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315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</a:pPr>
                      <a:r>
                        <a:rPr lang="ar-SA" sz="15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0.3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extLst>
                  <a:ext uri="{0D108BD9-81ED-4DB2-BD59-A6C34878D82A}">
                    <a16:rowId xmlns:a16="http://schemas.microsoft.com/office/drawing/2014/main" val="3199423109"/>
                  </a:ext>
                </a:extLst>
              </a:tr>
              <a:tr h="5246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Chicago- FB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Break down as below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Break down as below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85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250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182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77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30.6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extLst>
                  <a:ext uri="{0D108BD9-81ED-4DB2-BD59-A6C34878D82A}">
                    <a16:rowId xmlns:a16="http://schemas.microsoft.com/office/drawing/2014/main" val="2440818594"/>
                  </a:ext>
                </a:extLst>
              </a:tr>
              <a:tr h="2810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Chicago- FB1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64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36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25.0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extLst>
                  <a:ext uri="{0D108BD9-81ED-4DB2-BD59-A6C34878D82A}">
                    <a16:rowId xmlns:a16="http://schemas.microsoft.com/office/drawing/2014/main" val="649698746"/>
                  </a:ext>
                </a:extLst>
              </a:tr>
              <a:tr h="2810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Chicago- FB2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116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93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42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36.2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extLst>
                  <a:ext uri="{0D108BD9-81ED-4DB2-BD59-A6C34878D82A}">
                    <a16:rowId xmlns:a16="http://schemas.microsoft.com/office/drawing/2014/main" val="97288165"/>
                  </a:ext>
                </a:extLst>
              </a:tr>
              <a:tr h="2810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Chicago- FB3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98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66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26.5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extLst>
                  <a:ext uri="{0D108BD9-81ED-4DB2-BD59-A6C34878D82A}">
                    <a16:rowId xmlns:a16="http://schemas.microsoft.com/office/drawing/2014/main" val="696210548"/>
                  </a:ext>
                </a:extLst>
              </a:tr>
              <a:tr h="524638">
                <a:tc gridSpan="8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* Market research company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**Facebook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93131" marR="93131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1494464"/>
                  </a:ext>
                </a:extLst>
              </a:tr>
            </a:tbl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91D5F07-F3AE-0CBD-8473-C489D080F7CC}"/>
              </a:ext>
            </a:extLst>
          </p:cNvPr>
          <p:cNvSpPr/>
          <p:nvPr/>
        </p:nvSpPr>
        <p:spPr>
          <a:xfrm>
            <a:off x="8445629" y="3610774"/>
            <a:ext cx="914400" cy="413327"/>
          </a:xfrm>
          <a:prstGeom prst="round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E9E0FE2-3426-7629-8792-E779357690C2}"/>
              </a:ext>
            </a:extLst>
          </p:cNvPr>
          <p:cNvSpPr/>
          <p:nvPr/>
        </p:nvSpPr>
        <p:spPr>
          <a:xfrm>
            <a:off x="937771" y="3610775"/>
            <a:ext cx="1322349" cy="413327"/>
          </a:xfrm>
          <a:prstGeom prst="round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A6125C9-3237-D62C-F6F9-964221E5ADF4}"/>
              </a:ext>
            </a:extLst>
          </p:cNvPr>
          <p:cNvSpPr/>
          <p:nvPr/>
        </p:nvSpPr>
        <p:spPr>
          <a:xfrm>
            <a:off x="894638" y="2805921"/>
            <a:ext cx="1365482" cy="339519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1334218-4F48-974E-7476-9F1BEBBD5F31}"/>
              </a:ext>
            </a:extLst>
          </p:cNvPr>
          <p:cNvSpPr/>
          <p:nvPr/>
        </p:nvSpPr>
        <p:spPr>
          <a:xfrm>
            <a:off x="8445629" y="2805921"/>
            <a:ext cx="914400" cy="339519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91BCCB5-8921-634C-03AC-2DF7E67BC007}"/>
              </a:ext>
            </a:extLst>
          </p:cNvPr>
          <p:cNvSpPr/>
          <p:nvPr/>
        </p:nvSpPr>
        <p:spPr>
          <a:xfrm>
            <a:off x="10051580" y="4386711"/>
            <a:ext cx="800450" cy="251964"/>
          </a:xfrm>
          <a:prstGeom prst="round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B1407E9-D6DE-7EB6-1BC9-2D84A62E9EE4}"/>
              </a:ext>
            </a:extLst>
          </p:cNvPr>
          <p:cNvSpPr/>
          <p:nvPr/>
        </p:nvSpPr>
        <p:spPr>
          <a:xfrm>
            <a:off x="9994605" y="2805921"/>
            <a:ext cx="914400" cy="707732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4997969-4E42-A8FA-804C-B6537319F343}"/>
              </a:ext>
            </a:extLst>
          </p:cNvPr>
          <p:cNvSpPr/>
          <p:nvPr/>
        </p:nvSpPr>
        <p:spPr>
          <a:xfrm>
            <a:off x="838196" y="3462890"/>
            <a:ext cx="10515604" cy="599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BAE1DFB-735B-C25B-AE6F-7DB349C0FB37}"/>
              </a:ext>
            </a:extLst>
          </p:cNvPr>
          <p:cNvSpPr/>
          <p:nvPr/>
        </p:nvSpPr>
        <p:spPr>
          <a:xfrm>
            <a:off x="838196" y="4039195"/>
            <a:ext cx="10515604" cy="2998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40AD64-EA8B-D8B7-5124-22F07B917F23}"/>
              </a:ext>
            </a:extLst>
          </p:cNvPr>
          <p:cNvSpPr/>
          <p:nvPr/>
        </p:nvSpPr>
        <p:spPr>
          <a:xfrm>
            <a:off x="838196" y="4345123"/>
            <a:ext cx="10515604" cy="331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9499A4-9EEF-72A8-54C7-0C48082662D4}"/>
              </a:ext>
            </a:extLst>
          </p:cNvPr>
          <p:cNvSpPr/>
          <p:nvPr/>
        </p:nvSpPr>
        <p:spPr>
          <a:xfrm>
            <a:off x="838196" y="4676645"/>
            <a:ext cx="10515604" cy="331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365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2B407-72D5-19CC-CB67-A3A9C2F29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Participant recruitment analysis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D5A82F-7D30-0875-F0D0-557BD1B8D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45</a:t>
            </a:fld>
            <a:endParaRPr lang="en-AU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D923E3C-BC5F-D9C0-7C8A-C49FFE922242}"/>
              </a:ext>
            </a:extLst>
          </p:cNvPr>
          <p:cNvGrpSpPr/>
          <p:nvPr/>
        </p:nvGrpSpPr>
        <p:grpSpPr>
          <a:xfrm>
            <a:off x="734684" y="1458764"/>
            <a:ext cx="10619116" cy="4408097"/>
            <a:chOff x="0" y="6348"/>
            <a:chExt cx="5955527" cy="2734945"/>
          </a:xfrm>
        </p:grpSpPr>
        <p:pic>
          <p:nvPicPr>
            <p:cNvPr id="8" name="Picture 7" descr="A graph with blue lines and orange lines&#10;&#10;Description automatically generated">
              <a:extLst>
                <a:ext uri="{FF2B5EF4-FFF2-40B4-BE49-F238E27FC236}">
                  <a16:creationId xmlns:a16="http://schemas.microsoft.com/office/drawing/2014/main" id="{57BCB42F-DBAB-611B-2CAB-20E086569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348"/>
              <a:ext cx="5955527" cy="2734945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A547919-C39D-50DB-540E-0918241E7FF4}"/>
                </a:ext>
              </a:extLst>
            </p:cNvPr>
            <p:cNvCxnSpPr/>
            <p:nvPr/>
          </p:nvCxnSpPr>
          <p:spPr>
            <a:xfrm flipH="1" flipV="1">
              <a:off x="2596396" y="997966"/>
              <a:ext cx="83194" cy="473025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8B95F21-B544-6014-4847-799841DC7A86}"/>
                </a:ext>
              </a:extLst>
            </p:cNvPr>
            <p:cNvCxnSpPr/>
            <p:nvPr/>
          </p:nvCxnSpPr>
          <p:spPr>
            <a:xfrm flipH="1" flipV="1">
              <a:off x="4228573" y="648138"/>
              <a:ext cx="318599" cy="530352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89401F6-8DD1-8412-638F-3E62B1037545}"/>
                </a:ext>
              </a:extLst>
            </p:cNvPr>
            <p:cNvCxnSpPr/>
            <p:nvPr/>
          </p:nvCxnSpPr>
          <p:spPr>
            <a:xfrm flipV="1">
              <a:off x="5343277" y="627956"/>
              <a:ext cx="90376" cy="620399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AD2C3653-7A0F-B70E-ED46-C2761A2DBB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1826" y="562413"/>
              <a:ext cx="1242989" cy="42240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AU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FB advertisement budget is increased to </a:t>
              </a:r>
              <a:r>
                <a:rPr lang="en-AU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100</a:t>
              </a:r>
              <a:r>
                <a:rPr lang="en-AU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USD/day</a:t>
              </a:r>
              <a:endPara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 Box 2">
              <a:extLst>
                <a:ext uri="{FF2B5EF4-FFF2-40B4-BE49-F238E27FC236}">
                  <a16:creationId xmlns:a16="http://schemas.microsoft.com/office/drawing/2014/main" id="{50AB3CDB-C233-9C90-C352-76B5FDCD46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1710" y="210621"/>
              <a:ext cx="1048359" cy="42240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AU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Participation incentive is set to </a:t>
              </a:r>
              <a:r>
                <a:rPr lang="en-AU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10</a:t>
              </a:r>
              <a:r>
                <a:rPr lang="en-AU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USD/day</a:t>
              </a:r>
              <a:endPara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 Box 2">
              <a:extLst>
                <a:ext uri="{FF2B5EF4-FFF2-40B4-BE49-F238E27FC236}">
                  <a16:creationId xmlns:a16="http://schemas.microsoft.com/office/drawing/2014/main" id="{BD506187-FE8D-095F-B4D9-F5AD5B66CD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1385" y="150242"/>
              <a:ext cx="1044142" cy="46944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AU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Participation incentive is set to </a:t>
              </a:r>
              <a:r>
                <a:rPr lang="en-AU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7</a:t>
              </a:r>
              <a:r>
                <a:rPr lang="en-AU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USD/day</a:t>
              </a:r>
              <a:endPara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86335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D53DC-E0EA-9F96-72DB-CCEB34594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Participation distribution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35971-192F-F664-434B-3646BE123F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70008"/>
            <a:ext cx="10281249" cy="1061049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Participants recruited through social media are more likely to complete the full-week travel and time-use survey relative to those recruited by market research companies.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139F5F-2254-53A8-5F3D-F2EABC3C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46</a:t>
            </a:fld>
            <a:endParaRPr lang="en-AU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8455864-584F-B1F9-B335-F62EE02732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" b="11491"/>
          <a:stretch/>
        </p:blipFill>
        <p:spPr bwMode="auto">
          <a:xfrm>
            <a:off x="502642" y="2818114"/>
            <a:ext cx="5517159" cy="2880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A graph of a number of days&#10;&#10;Description automatically generated">
            <a:extLst>
              <a:ext uri="{FF2B5EF4-FFF2-40B4-BE49-F238E27FC236}">
                <a16:creationId xmlns:a16="http://schemas.microsoft.com/office/drawing/2014/main" id="{8A967DF7-FCBD-7E1B-5738-7CF55DC067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7" b="10911"/>
          <a:stretch/>
        </p:blipFill>
        <p:spPr bwMode="auto">
          <a:xfrm>
            <a:off x="6346166" y="2818114"/>
            <a:ext cx="5321624" cy="2880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485579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D2FF2-6BA2-6519-2192-4624BD15B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Descriptive data analysis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30D51F-47F9-0E1D-380A-6EC84AEF1D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596" y="1526876"/>
            <a:ext cx="11171208" cy="4390846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May not be representative of the time-use </a:t>
            </a:r>
            <a:r>
              <a:rPr lang="en-US" sz="2400" dirty="0" err="1"/>
              <a:t>behaviour</a:t>
            </a:r>
            <a:r>
              <a:rPr lang="en-US" sz="2400" dirty="0"/>
              <a:t> of the population of these two cities as our sample size is relatively small. </a:t>
            </a:r>
          </a:p>
          <a:p>
            <a:r>
              <a:rPr lang="en-US" sz="2400" dirty="0"/>
              <a:t>1- Travel </a:t>
            </a:r>
            <a:r>
              <a:rPr lang="en-US" sz="2400" dirty="0" err="1"/>
              <a:t>Behaviour</a:t>
            </a:r>
            <a:r>
              <a:rPr lang="en-US" sz="2400" dirty="0"/>
              <a:t> Analysis</a:t>
            </a:r>
          </a:p>
          <a:p>
            <a:endParaRPr lang="en-US" sz="2400" dirty="0"/>
          </a:p>
          <a:p>
            <a:endParaRPr lang="en-US" sz="2400" dirty="0"/>
          </a:p>
          <a:p>
            <a:pPr>
              <a:buNone/>
            </a:pPr>
            <a:endParaRPr lang="en-US" sz="2400" dirty="0"/>
          </a:p>
          <a:p>
            <a:pPr>
              <a:buNone/>
            </a:pPr>
            <a:endParaRPr lang="en-US" sz="2400" dirty="0"/>
          </a:p>
          <a:p>
            <a:r>
              <a:rPr lang="en-US" sz="2400" dirty="0"/>
              <a:t>2-Time-use </a:t>
            </a:r>
            <a:r>
              <a:rPr lang="en-US" sz="2400" dirty="0" err="1"/>
              <a:t>Behaviour</a:t>
            </a:r>
            <a:r>
              <a:rPr lang="en-US" sz="2400" dirty="0"/>
              <a:t> Analysis</a:t>
            </a:r>
            <a:endParaRPr lang="en-GB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F3C5FA-6821-04F3-F66A-7106ED226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47</a:t>
            </a:fld>
            <a:endParaRPr lang="en-AU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5815D16-D943-4E9F-2188-B0DF392D2976}"/>
              </a:ext>
            </a:extLst>
          </p:cNvPr>
          <p:cNvGraphicFramePr>
            <a:graphicFrameLocks noGrp="1"/>
          </p:cNvGraphicFramePr>
          <p:nvPr/>
        </p:nvGraphicFramePr>
        <p:xfrm>
          <a:off x="3358502" y="2852439"/>
          <a:ext cx="7149910" cy="1429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6275">
                  <a:extLst>
                    <a:ext uri="{9D8B030D-6E8A-4147-A177-3AD203B41FA5}">
                      <a16:colId xmlns:a16="http://schemas.microsoft.com/office/drawing/2014/main" val="126948496"/>
                    </a:ext>
                  </a:extLst>
                </a:gridCol>
                <a:gridCol w="1256030">
                  <a:extLst>
                    <a:ext uri="{9D8B030D-6E8A-4147-A177-3AD203B41FA5}">
                      <a16:colId xmlns:a16="http://schemas.microsoft.com/office/drawing/2014/main" val="1636852499"/>
                    </a:ext>
                  </a:extLst>
                </a:gridCol>
                <a:gridCol w="1157605">
                  <a:extLst>
                    <a:ext uri="{9D8B030D-6E8A-4147-A177-3AD203B41FA5}">
                      <a16:colId xmlns:a16="http://schemas.microsoft.com/office/drawing/2014/main" val="3759598371"/>
                    </a:ext>
                  </a:extLst>
                </a:gridCol>
              </a:tblGrid>
              <a:tr h="292073"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Chicago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Sydney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5089849"/>
                  </a:ext>
                </a:extLst>
              </a:tr>
              <a:tr h="5167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Total number of recorded trips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2437 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1289 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1226482"/>
                  </a:ext>
                </a:extLst>
              </a:tr>
              <a:tr h="5167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Total number of trips with user input info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1402 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737 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1493185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5E97D27-2DDC-10AA-DF95-4CAB3A2AB3EE}"/>
              </a:ext>
            </a:extLst>
          </p:cNvPr>
          <p:cNvGraphicFramePr>
            <a:graphicFrameLocks noGrp="1"/>
          </p:cNvGraphicFramePr>
          <p:nvPr/>
        </p:nvGraphicFramePr>
        <p:xfrm>
          <a:off x="3358502" y="5109947"/>
          <a:ext cx="7149910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6275">
                  <a:extLst>
                    <a:ext uri="{9D8B030D-6E8A-4147-A177-3AD203B41FA5}">
                      <a16:colId xmlns:a16="http://schemas.microsoft.com/office/drawing/2014/main" val="1896945271"/>
                    </a:ext>
                  </a:extLst>
                </a:gridCol>
                <a:gridCol w="1256030">
                  <a:extLst>
                    <a:ext uri="{9D8B030D-6E8A-4147-A177-3AD203B41FA5}">
                      <a16:colId xmlns:a16="http://schemas.microsoft.com/office/drawing/2014/main" val="3744210208"/>
                    </a:ext>
                  </a:extLst>
                </a:gridCol>
                <a:gridCol w="1157605">
                  <a:extLst>
                    <a:ext uri="{9D8B030D-6E8A-4147-A177-3AD203B41FA5}">
                      <a16:colId xmlns:a16="http://schemas.microsoft.com/office/drawing/2014/main" val="4459829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Chicago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Sydney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8627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Total number of recorded activities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2437 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1289 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61237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16497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55EAE-2F4C-7433-7761-2F7AC4DC0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53AF7-EDCC-A96B-C9B7-4C0B92F3B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6"/>
            <a:ext cx="10515600" cy="1325563"/>
          </a:xfrm>
        </p:spPr>
        <p:txBody>
          <a:bodyPr/>
          <a:lstStyle/>
          <a:p>
            <a:r>
              <a:rPr lang="en-GB" dirty="0"/>
              <a:t>Demographics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FB4562-F84A-C694-9EF4-F8C634D52F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702" y="1098579"/>
            <a:ext cx="11171208" cy="4390846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Demographics of 77 Chicago participants and 53 Sydney participants</a:t>
            </a:r>
          </a:p>
          <a:p>
            <a:endParaRPr lang="en-US" sz="2400" dirty="0"/>
          </a:p>
          <a:p>
            <a:endParaRPr lang="en-US" sz="2400" dirty="0"/>
          </a:p>
          <a:p>
            <a:pPr>
              <a:buNone/>
            </a:pPr>
            <a:endParaRPr lang="en-US" sz="2400" dirty="0"/>
          </a:p>
          <a:p>
            <a:pPr>
              <a:buNone/>
            </a:pPr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A93BCF-A052-0576-BFE8-A0FBE24C9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48</a:t>
            </a:fld>
            <a:endParaRPr lang="en-AU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51B8CA4-4ECF-A516-6CFF-7DC3218E6137}"/>
              </a:ext>
            </a:extLst>
          </p:cNvPr>
          <p:cNvGraphicFramePr>
            <a:graphicFrameLocks noGrp="1"/>
          </p:cNvGraphicFramePr>
          <p:nvPr/>
        </p:nvGraphicFramePr>
        <p:xfrm>
          <a:off x="180474" y="1707781"/>
          <a:ext cx="6101443" cy="4258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9747">
                  <a:extLst>
                    <a:ext uri="{9D8B030D-6E8A-4147-A177-3AD203B41FA5}">
                      <a16:colId xmlns:a16="http://schemas.microsoft.com/office/drawing/2014/main" val="3527346353"/>
                    </a:ext>
                  </a:extLst>
                </a:gridCol>
                <a:gridCol w="2009274">
                  <a:extLst>
                    <a:ext uri="{9D8B030D-6E8A-4147-A177-3AD203B41FA5}">
                      <a16:colId xmlns:a16="http://schemas.microsoft.com/office/drawing/2014/main" val="3910588564"/>
                    </a:ext>
                  </a:extLst>
                </a:gridCol>
                <a:gridCol w="1902422">
                  <a:extLst>
                    <a:ext uri="{9D8B030D-6E8A-4147-A177-3AD203B41FA5}">
                      <a16:colId xmlns:a16="http://schemas.microsoft.com/office/drawing/2014/main" val="4173994116"/>
                    </a:ext>
                  </a:extLst>
                </a:gridCol>
              </a:tblGrid>
              <a:tr h="33117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2000" b="1" kern="1200" dirty="0">
                          <a:solidFill>
                            <a:schemeClr val="tx1"/>
                          </a:solidFill>
                        </a:rPr>
                        <a:t>Variable</a:t>
                      </a:r>
                      <a:endParaRPr lang="en-GB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2000" b="1" kern="1200" dirty="0">
                          <a:solidFill>
                            <a:schemeClr val="tx1"/>
                          </a:solidFill>
                        </a:rPr>
                        <a:t>Percentage in</a:t>
                      </a:r>
                      <a:br>
                        <a:rPr lang="en-GB" sz="2000" b="1" kern="12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2000" b="1" kern="1200" dirty="0">
                          <a:solidFill>
                            <a:schemeClr val="tx1"/>
                          </a:solidFill>
                        </a:rPr>
                        <a:t>Chicago Sample</a:t>
                      </a:r>
                      <a:endParaRPr lang="en-GB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kern="1200" dirty="0">
                          <a:solidFill>
                            <a:schemeClr val="tx1"/>
                          </a:solidFill>
                        </a:rPr>
                        <a:t>Percentage in</a:t>
                      </a:r>
                      <a:br>
                        <a:rPr lang="en-GB" sz="2000" b="1" kern="12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2000" b="1" kern="1200" dirty="0">
                          <a:solidFill>
                            <a:schemeClr val="tx1"/>
                          </a:solidFill>
                        </a:rPr>
                        <a:t>Sydney Sample</a:t>
                      </a:r>
                      <a:endParaRPr lang="en-GB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78144427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2000" b="1" kern="1200" dirty="0">
                          <a:solidFill>
                            <a:schemeClr val="tx1"/>
                          </a:solidFill>
                        </a:rPr>
                        <a:t>Age category</a:t>
                      </a:r>
                      <a:endParaRPr lang="en-GB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GB" sz="20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GB" sz="20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3953572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</a:rPr>
                        <a:t>18 - 24 years</a:t>
                      </a:r>
                      <a:endParaRPr lang="en-GB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7.69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15.09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65398996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</a:rPr>
                        <a:t>25 - 34 years</a:t>
                      </a:r>
                      <a:endParaRPr lang="en-GB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46.15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18.87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87518173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2000" b="0" kern="1200">
                          <a:solidFill>
                            <a:schemeClr val="tx1"/>
                          </a:solidFill>
                        </a:rPr>
                        <a:t>35 - 44 years</a:t>
                      </a:r>
                      <a:endParaRPr lang="en-GB" sz="20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30.77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13.21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5554121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</a:rPr>
                        <a:t>45 - 54 years</a:t>
                      </a:r>
                      <a:endParaRPr lang="en-GB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8.97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22.64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6887066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</a:rPr>
                        <a:t>55 - 64 years</a:t>
                      </a:r>
                      <a:endParaRPr lang="en-GB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5.13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18.87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03987026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</a:rPr>
                        <a:t>65 years and over</a:t>
                      </a:r>
                      <a:endParaRPr lang="en-GB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1.28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11.32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29259534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2000" b="1" kern="1200">
                          <a:solidFill>
                            <a:schemeClr val="tx1"/>
                          </a:solidFill>
                        </a:rPr>
                        <a:t>Gender</a:t>
                      </a:r>
                      <a:endParaRPr lang="en-GB" sz="20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GB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GB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67511861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2000" b="0" kern="1200">
                          <a:solidFill>
                            <a:schemeClr val="tx1"/>
                          </a:solidFill>
                        </a:rPr>
                        <a:t>Female</a:t>
                      </a:r>
                      <a:endParaRPr lang="en-GB" sz="20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43.59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39.62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43973293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</a:rPr>
                        <a:t>Male</a:t>
                      </a:r>
                      <a:endParaRPr lang="en-GB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53.85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60.38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932440177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Other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2.56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0.00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66456788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0921C23-7375-93FA-216C-450B2D130E10}"/>
              </a:ext>
            </a:extLst>
          </p:cNvPr>
          <p:cNvGraphicFramePr>
            <a:graphicFrameLocks noGrp="1"/>
          </p:cNvGraphicFramePr>
          <p:nvPr/>
        </p:nvGraphicFramePr>
        <p:xfrm>
          <a:off x="6421689" y="2251449"/>
          <a:ext cx="5409556" cy="32389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07580">
                  <a:extLst>
                    <a:ext uri="{9D8B030D-6E8A-4147-A177-3AD203B41FA5}">
                      <a16:colId xmlns:a16="http://schemas.microsoft.com/office/drawing/2014/main" val="3527346353"/>
                    </a:ext>
                  </a:extLst>
                </a:gridCol>
                <a:gridCol w="1501976">
                  <a:extLst>
                    <a:ext uri="{9D8B030D-6E8A-4147-A177-3AD203B41FA5}">
                      <a16:colId xmlns:a16="http://schemas.microsoft.com/office/drawing/2014/main" val="3910588564"/>
                    </a:ext>
                  </a:extLst>
                </a:gridCol>
              </a:tblGrid>
              <a:tr h="33117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2000" b="1" kern="1200" dirty="0">
                          <a:solidFill>
                            <a:schemeClr val="tx1"/>
                          </a:solidFill>
                        </a:rPr>
                        <a:t>Variable</a:t>
                      </a:r>
                      <a:endParaRPr lang="en-GB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2000" b="1" kern="1200" dirty="0">
                          <a:solidFill>
                            <a:schemeClr val="tx1"/>
                          </a:solidFill>
                        </a:rPr>
                        <a:t>Percentage in Chicago Sample</a:t>
                      </a:r>
                      <a:endParaRPr lang="en-GB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78144427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Ethnicity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3953572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Asian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7.79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65398996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Black or African American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14.29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087518173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Hispanic, Latino/a/x, or Spanish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2.60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05554121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multiracial/Multiethnic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9.09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6887066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Some other race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1.30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03987026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White or Caucasian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64.94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292595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15781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E5DD0-4FDB-9C32-8CD8-289DA8F97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3EBAE-0503-FB27-2730-62617E7F5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012"/>
            <a:ext cx="10515600" cy="1325563"/>
          </a:xfrm>
        </p:spPr>
        <p:txBody>
          <a:bodyPr/>
          <a:lstStyle/>
          <a:p>
            <a:r>
              <a:rPr lang="en-GB" dirty="0"/>
              <a:t>Demographics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EAAED-A48C-293A-5D05-7E945FDB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49</a:t>
            </a:fld>
            <a:endParaRPr lang="en-AU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03B0A7C-1CFA-0BDF-75CC-5E32D3E69901}"/>
              </a:ext>
            </a:extLst>
          </p:cNvPr>
          <p:cNvGraphicFramePr>
            <a:graphicFrameLocks noGrp="1"/>
          </p:cNvGraphicFramePr>
          <p:nvPr/>
        </p:nvGraphicFramePr>
        <p:xfrm>
          <a:off x="348916" y="2114531"/>
          <a:ext cx="11171208" cy="29341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95473">
                  <a:extLst>
                    <a:ext uri="{9D8B030D-6E8A-4147-A177-3AD203B41FA5}">
                      <a16:colId xmlns:a16="http://schemas.microsoft.com/office/drawing/2014/main" val="3527346353"/>
                    </a:ext>
                  </a:extLst>
                </a:gridCol>
                <a:gridCol w="2840319">
                  <a:extLst>
                    <a:ext uri="{9D8B030D-6E8A-4147-A177-3AD203B41FA5}">
                      <a16:colId xmlns:a16="http://schemas.microsoft.com/office/drawing/2014/main" val="3910588564"/>
                    </a:ext>
                  </a:extLst>
                </a:gridCol>
                <a:gridCol w="2435416">
                  <a:extLst>
                    <a:ext uri="{9D8B030D-6E8A-4147-A177-3AD203B41FA5}">
                      <a16:colId xmlns:a16="http://schemas.microsoft.com/office/drawing/2014/main" val="4006277296"/>
                    </a:ext>
                  </a:extLst>
                </a:gridCol>
              </a:tblGrid>
              <a:tr h="33117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2000" b="1" kern="1200" dirty="0">
                          <a:solidFill>
                            <a:schemeClr val="tx1"/>
                          </a:solidFill>
                        </a:rPr>
                        <a:t>Variable</a:t>
                      </a:r>
                      <a:endParaRPr lang="en-GB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2000" b="1" kern="1200" dirty="0">
                          <a:solidFill>
                            <a:schemeClr val="tx1"/>
                          </a:solidFill>
                        </a:rPr>
                        <a:t>Percentage in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GB" sz="2000" b="1" kern="1200" dirty="0">
                          <a:solidFill>
                            <a:schemeClr val="tx1"/>
                          </a:solidFill>
                        </a:rPr>
                        <a:t> Chicago Sample</a:t>
                      </a:r>
                      <a:endParaRPr lang="en-GB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kern="1200" dirty="0">
                          <a:solidFill>
                            <a:schemeClr val="tx1"/>
                          </a:solidFill>
                        </a:rPr>
                        <a:t>Percentage in Sydney Sample</a:t>
                      </a:r>
                      <a:endParaRPr lang="en-GB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78144427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Employment status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3953572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 homemaker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1.28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3.77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65398996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Looking for work / Unemployed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7.69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5.66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87518173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 in the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labour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force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2.56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7.55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5554121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Temporarily absent from a job or business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3.85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1.89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6887066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Working full-time (35+ hours per week)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78.21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56.60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03987026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Working part-time (less than 35 hours per week)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6.41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24.53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29259534"/>
                  </a:ext>
                </a:extLst>
              </a:tr>
            </a:tbl>
          </a:graphicData>
        </a:graphic>
      </p:graphicFrame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67C84A3-28E2-CAC4-36E1-91E42362A9CA}"/>
              </a:ext>
            </a:extLst>
          </p:cNvPr>
          <p:cNvSpPr txBox="1">
            <a:spLocks/>
          </p:cNvSpPr>
          <p:nvPr/>
        </p:nvSpPr>
        <p:spPr>
          <a:xfrm>
            <a:off x="40702" y="1084962"/>
            <a:ext cx="11171208" cy="724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﻿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Demographics of 77 Chicago participants and 53 Sydney participants</a:t>
            </a:r>
          </a:p>
          <a:p>
            <a:pPr>
              <a:buFont typeface="Calibri" panose="020F0502020204030204" pitchFamily="34" charset="0"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13491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2"/>
          <p:cNvSpPr txBox="1">
            <a:spLocks noGrp="1"/>
          </p:cNvSpPr>
          <p:nvPr>
            <p:ph type="title"/>
          </p:nvPr>
        </p:nvSpPr>
        <p:spPr>
          <a:xfrm>
            <a:off x="609600" y="1621135"/>
            <a:ext cx="10972800" cy="3302000"/>
          </a:xfrm>
          <a:prstGeom prst="rect">
            <a:avLst/>
          </a:prstGeom>
        </p:spPr>
        <p:txBody>
          <a:bodyPr spcFirstLastPara="1" vert="horz" wrap="square" lIns="25400" tIns="25400" rIns="25400" bIns="25400" rtlCol="0" anchor="ctr" anchorCtr="0">
            <a:normAutofit/>
          </a:bodyPr>
          <a:lstStyle/>
          <a:p>
            <a:pPr algn="l">
              <a:lnSpc>
                <a:spcPct val="115000"/>
              </a:lnSpc>
              <a:spcBef>
                <a:spcPts val="1200"/>
              </a:spcBef>
            </a:pPr>
            <a:r>
              <a:rPr lang="en" sz="3200" i="1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… a </a:t>
            </a:r>
            <a:r>
              <a:rPr lang="en" sz="3200" b="1" i="1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population evolution</a:t>
            </a:r>
            <a:r>
              <a:rPr lang="en" sz="3200" b="1" i="1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 </a:t>
            </a:r>
            <a:r>
              <a:rPr lang="en" sz="3200" i="1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model that </a:t>
            </a:r>
            <a:r>
              <a:rPr lang="en" sz="3200" b="1" i="1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dynamically micro-simulate</a:t>
            </a:r>
            <a:r>
              <a:rPr lang="en" sz="3200" i="1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 </a:t>
            </a:r>
            <a:r>
              <a:rPr lang="en" sz="3200" b="1" i="1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changes</a:t>
            </a:r>
            <a:r>
              <a:rPr lang="en" sz="3200" i="1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 in a</a:t>
            </a:r>
            <a:r>
              <a:rPr lang="en" sz="3200" b="1" i="1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 </a:t>
            </a:r>
            <a:r>
              <a:rPr lang="en" sz="3200" i="1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population.</a:t>
            </a:r>
            <a:endParaRPr sz="3200">
              <a:solidFill>
                <a:srgbClr val="D83829"/>
              </a:solidFill>
            </a:endParaRPr>
          </a:p>
        </p:txBody>
      </p:sp>
      <p:sp>
        <p:nvSpPr>
          <p:cNvPr id="413" name="Google Shape;413;p5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25400" tIns="25400" rIns="25400" bIns="25400" rtlCol="0" anchor="ctr" anchorCtr="0">
            <a:normAutofit fontScale="90000"/>
          </a:bodyPr>
          <a:lstStyle/>
          <a:p>
            <a:pPr algn="l"/>
            <a:r>
              <a:rPr lang="en" b="1">
                <a:latin typeface="IBM Plex Sans"/>
                <a:ea typeface="IBM Plex Sans"/>
                <a:cs typeface="IBM Plex Sans"/>
                <a:sym typeface="IBM Plex Sans"/>
              </a:rPr>
              <a:t>Dymium offers</a:t>
            </a:r>
            <a:endParaRPr b="1"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6B92D-FADC-F7A8-41A3-91427CFCF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9A553-C9AB-BFD1-7218-B21893BE9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012"/>
            <a:ext cx="10515600" cy="1325563"/>
          </a:xfrm>
        </p:spPr>
        <p:txBody>
          <a:bodyPr/>
          <a:lstStyle/>
          <a:p>
            <a:r>
              <a:rPr lang="en-GB" dirty="0"/>
              <a:t>Demographics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B1AB0B-6716-DC65-FCFE-995BBA369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50</a:t>
            </a:fld>
            <a:endParaRPr lang="en-AU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32984B3-B0E2-464A-DE8D-B37AB3E37B8C}"/>
              </a:ext>
            </a:extLst>
          </p:cNvPr>
          <p:cNvGraphicFramePr>
            <a:graphicFrameLocks noGrp="1"/>
          </p:cNvGraphicFramePr>
          <p:nvPr/>
        </p:nvGraphicFramePr>
        <p:xfrm>
          <a:off x="1118937" y="1567467"/>
          <a:ext cx="9588571" cy="43052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74811">
                  <a:extLst>
                    <a:ext uri="{9D8B030D-6E8A-4147-A177-3AD203B41FA5}">
                      <a16:colId xmlns:a16="http://schemas.microsoft.com/office/drawing/2014/main" val="3527346353"/>
                    </a:ext>
                  </a:extLst>
                </a:gridCol>
                <a:gridCol w="3356880">
                  <a:extLst>
                    <a:ext uri="{9D8B030D-6E8A-4147-A177-3AD203B41FA5}">
                      <a16:colId xmlns:a16="http://schemas.microsoft.com/office/drawing/2014/main" val="3910588564"/>
                    </a:ext>
                  </a:extLst>
                </a:gridCol>
                <a:gridCol w="3356880">
                  <a:extLst>
                    <a:ext uri="{9D8B030D-6E8A-4147-A177-3AD203B41FA5}">
                      <a16:colId xmlns:a16="http://schemas.microsoft.com/office/drawing/2014/main" val="3430127421"/>
                    </a:ext>
                  </a:extLst>
                </a:gridCol>
              </a:tblGrid>
              <a:tr h="33117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2000" b="1" kern="1200" dirty="0">
                          <a:solidFill>
                            <a:schemeClr val="tx1"/>
                          </a:solidFill>
                        </a:rPr>
                        <a:t>Variable</a:t>
                      </a:r>
                      <a:endParaRPr lang="en-GB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2000" b="1" kern="1200" dirty="0">
                          <a:solidFill>
                            <a:schemeClr val="tx1"/>
                          </a:solidFill>
                        </a:rPr>
                        <a:t>Percentage in Chicago Sample</a:t>
                      </a:r>
                      <a:endParaRPr lang="en-GB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kern="1200" dirty="0">
                          <a:solidFill>
                            <a:schemeClr val="tx1"/>
                          </a:solidFill>
                        </a:rPr>
                        <a:t>Percentage in Sydney Sample</a:t>
                      </a:r>
                      <a:endParaRPr lang="en-GB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78144427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Annual income interval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GB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GB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3953572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Less than $10,000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7.69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5.66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65398996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$10,000 to $19,999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3.85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5.66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87518173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$20,000 to $29,999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2.56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3.77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5554121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$30,000 to $39,999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8.97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5.66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6887066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$40,000 to $49,999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3.85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9.43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03987026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$50,000 to $59,999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3.85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7.55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29259534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$60,000 to $69,999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8.97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5.66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67511861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$70,000 to $79,999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8.97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11.32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43973293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$80,000 to $89,999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24.36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5.66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932440177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$90,000 to $99,999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7.69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9.43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66456788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$100,000 or more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19.23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30.19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28177162"/>
                  </a:ext>
                </a:extLst>
              </a:tr>
            </a:tbl>
          </a:graphicData>
        </a:graphic>
      </p:graphicFrame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B1FD0EA-F4B5-3712-AAB1-DEC32EA22DE6}"/>
              </a:ext>
            </a:extLst>
          </p:cNvPr>
          <p:cNvSpPr txBox="1">
            <a:spLocks/>
          </p:cNvSpPr>
          <p:nvPr/>
        </p:nvSpPr>
        <p:spPr>
          <a:xfrm>
            <a:off x="40702" y="1084961"/>
            <a:ext cx="11171208" cy="996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﻿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Demographics of 77 Chicago participants and 53 Sydney participants</a:t>
            </a:r>
          </a:p>
          <a:p>
            <a:pPr>
              <a:buFont typeface="Calibri" panose="020F0502020204030204" pitchFamily="34" charset="0"/>
              <a:buNone/>
            </a:pPr>
            <a:endParaRPr lang="en-US" sz="2400" dirty="0"/>
          </a:p>
          <a:p>
            <a:pPr>
              <a:buFont typeface="Calibri" panose="020F0502020204030204" pitchFamily="34" charset="0"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897349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158F7-12E5-55DB-14EF-0ADD38B53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 Travel </a:t>
            </a:r>
            <a:r>
              <a:rPr lang="en-US" dirty="0" err="1"/>
              <a:t>Behaviour</a:t>
            </a:r>
            <a:r>
              <a:rPr lang="en-US" dirty="0"/>
              <a:t> Analysis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9F521-D20D-1F04-B4F2-2FC7B044F9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84611" cy="100383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Distribution of the daily number of recorded trips</a:t>
            </a: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Log-normally distributed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1374DD-6A3D-0FBF-0A09-B1440616A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51</a:t>
            </a:fld>
            <a:endParaRPr lang="en-AU"/>
          </a:p>
        </p:txBody>
      </p:sp>
      <p:pic>
        <p:nvPicPr>
          <p:cNvPr id="13" name="Content Placeholder 12" descr="A graph with blue bars&#10;&#10;Description automatically generated">
            <a:extLst>
              <a:ext uri="{FF2B5EF4-FFF2-40B4-BE49-F238E27FC236}">
                <a16:creationId xmlns:a16="http://schemas.microsoft.com/office/drawing/2014/main" id="{3FD78CEF-C0C2-9D24-E813-B88FAC7862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41210" y="2964401"/>
            <a:ext cx="5542978" cy="2604437"/>
          </a:xfrm>
        </p:spPr>
      </p:pic>
      <p:sp>
        <p:nvSpPr>
          <p:cNvPr id="11" name="Arrow: Up 10">
            <a:extLst>
              <a:ext uri="{FF2B5EF4-FFF2-40B4-BE49-F238E27FC236}">
                <a16:creationId xmlns:a16="http://schemas.microsoft.com/office/drawing/2014/main" id="{C4E0640B-FFFA-6ACB-1C93-3CC27987E6FB}"/>
              </a:ext>
            </a:extLst>
          </p:cNvPr>
          <p:cNvSpPr/>
          <p:nvPr/>
        </p:nvSpPr>
        <p:spPr>
          <a:xfrm>
            <a:off x="6826543" y="5263415"/>
            <a:ext cx="568983" cy="73474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 descr="A graph with blue bars&#10;&#10;Description automatically generated">
            <a:extLst>
              <a:ext uri="{FF2B5EF4-FFF2-40B4-BE49-F238E27FC236}">
                <a16:creationId xmlns:a16="http://schemas.microsoft.com/office/drawing/2014/main" id="{FFACB686-9282-F351-B94D-165BE81C5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2961760"/>
            <a:ext cx="5181600" cy="2607078"/>
          </a:xfrm>
          <a:prstGeom prst="rect">
            <a:avLst/>
          </a:prstGeom>
        </p:spPr>
      </p:pic>
      <p:sp>
        <p:nvSpPr>
          <p:cNvPr id="10" name="Arrow: Up 9">
            <a:extLst>
              <a:ext uri="{FF2B5EF4-FFF2-40B4-BE49-F238E27FC236}">
                <a16:creationId xmlns:a16="http://schemas.microsoft.com/office/drawing/2014/main" id="{32319335-E049-B980-4CCF-D2382B7504C0}"/>
              </a:ext>
            </a:extLst>
          </p:cNvPr>
          <p:cNvSpPr/>
          <p:nvPr/>
        </p:nvSpPr>
        <p:spPr>
          <a:xfrm>
            <a:off x="2056681" y="5263415"/>
            <a:ext cx="568983" cy="73474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0735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99365-FFDF-DB00-4BF7-93B131212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dirty="0"/>
              <a:t>1- Travel Behaviour Analysis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FCF1D9-7CBB-B89C-315C-0D0D5A1A8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09375D7-070A-4959-9224-FB5E66F2B1B3}" type="slidenum">
              <a:rPr lang="en-AU" smtClean="0"/>
              <a:pPr>
                <a:spcAft>
                  <a:spcPts val="600"/>
                </a:spcAft>
              </a:pPr>
              <a:t>52</a:t>
            </a:fld>
            <a:endParaRPr lang="en-AU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DF4980A-5DAB-9BC3-7B92-7682405854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8124836"/>
              </p:ext>
            </p:extLst>
          </p:nvPr>
        </p:nvGraphicFramePr>
        <p:xfrm>
          <a:off x="838200" y="1575139"/>
          <a:ext cx="10515601" cy="4113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346">
                  <a:extLst>
                    <a:ext uri="{9D8B030D-6E8A-4147-A177-3AD203B41FA5}">
                      <a16:colId xmlns:a16="http://schemas.microsoft.com/office/drawing/2014/main" val="4051537618"/>
                    </a:ext>
                  </a:extLst>
                </a:gridCol>
                <a:gridCol w="1266151">
                  <a:extLst>
                    <a:ext uri="{9D8B030D-6E8A-4147-A177-3AD203B41FA5}">
                      <a16:colId xmlns:a16="http://schemas.microsoft.com/office/drawing/2014/main" val="2718882094"/>
                    </a:ext>
                  </a:extLst>
                </a:gridCol>
                <a:gridCol w="1350300">
                  <a:extLst>
                    <a:ext uri="{9D8B030D-6E8A-4147-A177-3AD203B41FA5}">
                      <a16:colId xmlns:a16="http://schemas.microsoft.com/office/drawing/2014/main" val="1210776489"/>
                    </a:ext>
                  </a:extLst>
                </a:gridCol>
                <a:gridCol w="1136701">
                  <a:extLst>
                    <a:ext uri="{9D8B030D-6E8A-4147-A177-3AD203B41FA5}">
                      <a16:colId xmlns:a16="http://schemas.microsoft.com/office/drawing/2014/main" val="2959658276"/>
                    </a:ext>
                  </a:extLst>
                </a:gridCol>
                <a:gridCol w="1136701">
                  <a:extLst>
                    <a:ext uri="{9D8B030D-6E8A-4147-A177-3AD203B41FA5}">
                      <a16:colId xmlns:a16="http://schemas.microsoft.com/office/drawing/2014/main" val="472890505"/>
                    </a:ext>
                  </a:extLst>
                </a:gridCol>
                <a:gridCol w="1136701">
                  <a:extLst>
                    <a:ext uri="{9D8B030D-6E8A-4147-A177-3AD203B41FA5}">
                      <a16:colId xmlns:a16="http://schemas.microsoft.com/office/drawing/2014/main" val="2108113209"/>
                    </a:ext>
                  </a:extLst>
                </a:gridCol>
                <a:gridCol w="1136701">
                  <a:extLst>
                    <a:ext uri="{9D8B030D-6E8A-4147-A177-3AD203B41FA5}">
                      <a16:colId xmlns:a16="http://schemas.microsoft.com/office/drawing/2014/main" val="2515740317"/>
                    </a:ext>
                  </a:extLst>
                </a:gridCol>
              </a:tblGrid>
              <a:tr h="3757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Mode</a:t>
                      </a:r>
                      <a:endParaRPr lang="en-GB" sz="2200" dirty="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% Modal share</a:t>
                      </a:r>
                      <a:endParaRPr lang="en-GB" sz="2200" dirty="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Distance (Kilometers)</a:t>
                      </a:r>
                      <a:endParaRPr lang="en-GB" sz="2200" dirty="0">
                        <a:solidFill>
                          <a:schemeClr val="tx1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0092327"/>
                  </a:ext>
                </a:extLst>
              </a:tr>
              <a:tr h="3936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Sydney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Chicago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Sydney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Chicago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223853"/>
                  </a:ext>
                </a:extLst>
              </a:tr>
              <a:tr h="3936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Mean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Std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Mean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Std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extLst>
                  <a:ext uri="{0D108BD9-81ED-4DB2-BD59-A6C34878D82A}">
                    <a16:rowId xmlns:a16="http://schemas.microsoft.com/office/drawing/2014/main" val="3586596299"/>
                  </a:ext>
                </a:extLst>
              </a:tr>
              <a:tr h="3757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dirty="0">
                          <a:effectLst/>
                        </a:rPr>
                        <a:t>Bike</a:t>
                      </a:r>
                      <a:endParaRPr lang="en-GB" sz="2200" dirty="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0.41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13.26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3.31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2.18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4.37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4.98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extLst>
                  <a:ext uri="{0D108BD9-81ED-4DB2-BD59-A6C34878D82A}">
                    <a16:rowId xmlns:a16="http://schemas.microsoft.com/office/drawing/2014/main" val="3379969206"/>
                  </a:ext>
                </a:extLst>
              </a:tr>
              <a:tr h="3757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Bus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0.96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8.36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8.93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6.66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5.18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6.69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extLst>
                  <a:ext uri="{0D108BD9-81ED-4DB2-BD59-A6C34878D82A}">
                    <a16:rowId xmlns:a16="http://schemas.microsoft.com/office/drawing/2014/main" val="4227909840"/>
                  </a:ext>
                </a:extLst>
              </a:tr>
              <a:tr h="3757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Private vehicle as a driver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49.24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20.65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12.19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20.75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14.61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30.62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extLst>
                  <a:ext uri="{0D108BD9-81ED-4DB2-BD59-A6C34878D82A}">
                    <a16:rowId xmlns:a16="http://schemas.microsoft.com/office/drawing/2014/main" val="306152410"/>
                  </a:ext>
                </a:extLst>
              </a:tr>
              <a:tr h="6958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Private vehicle as a passenger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8.12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5.58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15.48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29.24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dirty="0">
                          <a:effectLst/>
                        </a:rPr>
                        <a:t>20.15</a:t>
                      </a:r>
                      <a:endParaRPr lang="en-GB" sz="2200" dirty="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63.51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extLst>
                  <a:ext uri="{0D108BD9-81ED-4DB2-BD59-A6C34878D82A}">
                    <a16:rowId xmlns:a16="http://schemas.microsoft.com/office/drawing/2014/main" val="3833594556"/>
                  </a:ext>
                </a:extLst>
              </a:tr>
              <a:tr h="3757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dirty="0">
                          <a:effectLst/>
                        </a:rPr>
                        <a:t>Taxi</a:t>
                      </a:r>
                      <a:endParaRPr lang="en-GB" sz="2200" dirty="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0.41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0.90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10.97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8.66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8.29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5.72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extLst>
                  <a:ext uri="{0D108BD9-81ED-4DB2-BD59-A6C34878D82A}">
                    <a16:rowId xmlns:a16="http://schemas.microsoft.com/office/drawing/2014/main" val="2990521038"/>
                  </a:ext>
                </a:extLst>
              </a:tr>
              <a:tr h="3757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Train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4.81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11.98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14.75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10.19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9.58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9.04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extLst>
                  <a:ext uri="{0D108BD9-81ED-4DB2-BD59-A6C34878D82A}">
                    <a16:rowId xmlns:a16="http://schemas.microsoft.com/office/drawing/2014/main" val="4183710476"/>
                  </a:ext>
                </a:extLst>
              </a:tr>
              <a:tr h="3757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Walk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36.04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39.26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0.84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0.91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0.87</a:t>
                      </a:r>
                      <a:endParaRPr lang="en-GB" sz="220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dirty="0">
                          <a:effectLst/>
                        </a:rPr>
                        <a:t>1.25</a:t>
                      </a:r>
                      <a:endParaRPr lang="en-GB" sz="2200" dirty="0">
                        <a:solidFill>
                          <a:srgbClr val="000000"/>
                        </a:solidFill>
                        <a:effectLst/>
                        <a:latin typeface="MWNYHL+Times-New-Roman,Bold"/>
                        <a:ea typeface="Calibri" panose="020F0502020204030204" pitchFamily="34" charset="0"/>
                        <a:cs typeface="MWNYHL+Times-New-Roman,Bold"/>
                      </a:endParaRPr>
                    </a:p>
                  </a:txBody>
                  <a:tcPr marL="124760" marR="124760" marT="0" marB="0"/>
                </a:tc>
                <a:extLst>
                  <a:ext uri="{0D108BD9-81ED-4DB2-BD59-A6C34878D82A}">
                    <a16:rowId xmlns:a16="http://schemas.microsoft.com/office/drawing/2014/main" val="868246567"/>
                  </a:ext>
                </a:extLst>
              </a:tr>
            </a:tbl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ECD333C-A301-CDD5-A903-1470AF640D6F}"/>
              </a:ext>
            </a:extLst>
          </p:cNvPr>
          <p:cNvSpPr/>
          <p:nvPr/>
        </p:nvSpPr>
        <p:spPr>
          <a:xfrm>
            <a:off x="4387273" y="3518501"/>
            <a:ext cx="914400" cy="295251"/>
          </a:xfrm>
          <a:prstGeom prst="round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80277C5-EA64-C08C-B57F-601C6303378C}"/>
              </a:ext>
            </a:extLst>
          </p:cNvPr>
          <p:cNvSpPr/>
          <p:nvPr/>
        </p:nvSpPr>
        <p:spPr>
          <a:xfrm>
            <a:off x="5638800" y="5322666"/>
            <a:ext cx="914400" cy="349665"/>
          </a:xfrm>
          <a:prstGeom prst="round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0E204A75-0BF3-D3B8-AAA4-A8423F759945}"/>
              </a:ext>
            </a:extLst>
          </p:cNvPr>
          <p:cNvSpPr/>
          <p:nvPr/>
        </p:nvSpPr>
        <p:spPr>
          <a:xfrm rot="10800000">
            <a:off x="5284421" y="3083944"/>
            <a:ext cx="388189" cy="491706"/>
          </a:xfrm>
          <a:prstGeom prst="chevro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4E5468D2-B296-2A4E-114E-A3857B02DE79}"/>
              </a:ext>
            </a:extLst>
          </p:cNvPr>
          <p:cNvSpPr/>
          <p:nvPr/>
        </p:nvSpPr>
        <p:spPr>
          <a:xfrm rot="10800000">
            <a:off x="5250611" y="4830959"/>
            <a:ext cx="388189" cy="491706"/>
          </a:xfrm>
          <a:prstGeom prst="chevro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C0E6F43-693F-DF46-70D7-66D6B2AF41D1}"/>
              </a:ext>
            </a:extLst>
          </p:cNvPr>
          <p:cNvSpPr/>
          <p:nvPr/>
        </p:nvSpPr>
        <p:spPr>
          <a:xfrm>
            <a:off x="6979139" y="3899477"/>
            <a:ext cx="914400" cy="301913"/>
          </a:xfrm>
          <a:prstGeom prst="round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EB90FBF-C9CB-29E4-1B2C-0771FBB6C01A}"/>
              </a:ext>
            </a:extLst>
          </p:cNvPr>
          <p:cNvSpPr/>
          <p:nvPr/>
        </p:nvSpPr>
        <p:spPr>
          <a:xfrm>
            <a:off x="9166470" y="3900920"/>
            <a:ext cx="914400" cy="301914"/>
          </a:xfrm>
          <a:prstGeom prst="round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A809AFC-7657-3409-6D98-3EA2B74B1BC6}"/>
              </a:ext>
            </a:extLst>
          </p:cNvPr>
          <p:cNvSpPr/>
          <p:nvPr/>
        </p:nvSpPr>
        <p:spPr>
          <a:xfrm>
            <a:off x="6979139" y="5322666"/>
            <a:ext cx="914400" cy="349665"/>
          </a:xfrm>
          <a:prstGeom prst="round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2815A2A-0BC4-8A26-4DE3-4E2CCEEF7192}"/>
              </a:ext>
            </a:extLst>
          </p:cNvPr>
          <p:cNvSpPr/>
          <p:nvPr/>
        </p:nvSpPr>
        <p:spPr>
          <a:xfrm>
            <a:off x="6979139" y="2753630"/>
            <a:ext cx="914400" cy="330314"/>
          </a:xfrm>
          <a:prstGeom prst="round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CD9296D-DF5E-75C1-FB9A-78F18F550F77}"/>
              </a:ext>
            </a:extLst>
          </p:cNvPr>
          <p:cNvSpPr/>
          <p:nvPr/>
        </p:nvSpPr>
        <p:spPr>
          <a:xfrm>
            <a:off x="9233878" y="5326703"/>
            <a:ext cx="914400" cy="349665"/>
          </a:xfrm>
          <a:prstGeom prst="round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8A42D4B-190C-7905-7B77-B6058E082B98}"/>
              </a:ext>
            </a:extLst>
          </p:cNvPr>
          <p:cNvSpPr/>
          <p:nvPr/>
        </p:nvSpPr>
        <p:spPr>
          <a:xfrm>
            <a:off x="9218275" y="2758001"/>
            <a:ext cx="914400" cy="330314"/>
          </a:xfrm>
          <a:prstGeom prst="round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04612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A1CA1-C9DD-C60F-E6EF-D639574E0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2-Time-use Behaviour Analysis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4FC85-6073-B2E1-966A-444876578B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215440"/>
            <a:ext cx="10212238" cy="64193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Activities are </a:t>
            </a:r>
            <a:r>
              <a:rPr lang="en-US" dirty="0" err="1"/>
              <a:t>categorised</a:t>
            </a:r>
            <a:r>
              <a:rPr lang="en-US" dirty="0"/>
              <a:t> into </a:t>
            </a:r>
            <a:r>
              <a:rPr lang="en-US" b="1" u="sng" dirty="0"/>
              <a:t>5 main groups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11A55E-9437-A7A4-3EAE-9E3559BB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53</a:t>
            </a:fld>
            <a:endParaRPr lang="en-AU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E7FE260-3691-429D-47FC-0C476FD8B4E4}"/>
              </a:ext>
            </a:extLst>
          </p:cNvPr>
          <p:cNvGraphicFramePr/>
          <p:nvPr/>
        </p:nvGraphicFramePr>
        <p:xfrm>
          <a:off x="1538287" y="1690689"/>
          <a:ext cx="9115425" cy="4329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56932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DD12323-B28E-1F41-9743-A09D29C94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2-Time-use Behaviour Analysis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622AC5-14B4-503E-D5C4-B2995FF30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09375D7-070A-4959-9224-FB5E66F2B1B3}" type="slidenum">
              <a:rPr lang="en-AU" smtClean="0"/>
              <a:pPr>
                <a:spcAft>
                  <a:spcPts val="600"/>
                </a:spcAft>
              </a:pPr>
              <a:t>54</a:t>
            </a:fld>
            <a:endParaRPr lang="en-AU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EA3F1D1-C1CF-A4D2-BE1F-09971C62F3F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9013" y="2554496"/>
          <a:ext cx="8300387" cy="32699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29397">
                  <a:extLst>
                    <a:ext uri="{9D8B030D-6E8A-4147-A177-3AD203B41FA5}">
                      <a16:colId xmlns:a16="http://schemas.microsoft.com/office/drawing/2014/main" val="2613885982"/>
                    </a:ext>
                  </a:extLst>
                </a:gridCol>
                <a:gridCol w="982660">
                  <a:extLst>
                    <a:ext uri="{9D8B030D-6E8A-4147-A177-3AD203B41FA5}">
                      <a16:colId xmlns:a16="http://schemas.microsoft.com/office/drawing/2014/main" val="2168960546"/>
                    </a:ext>
                  </a:extLst>
                </a:gridCol>
                <a:gridCol w="715347">
                  <a:extLst>
                    <a:ext uri="{9D8B030D-6E8A-4147-A177-3AD203B41FA5}">
                      <a16:colId xmlns:a16="http://schemas.microsoft.com/office/drawing/2014/main" val="3311177371"/>
                    </a:ext>
                  </a:extLst>
                </a:gridCol>
                <a:gridCol w="1087489">
                  <a:extLst>
                    <a:ext uri="{9D8B030D-6E8A-4147-A177-3AD203B41FA5}">
                      <a16:colId xmlns:a16="http://schemas.microsoft.com/office/drawing/2014/main" val="2585840325"/>
                    </a:ext>
                  </a:extLst>
                </a:gridCol>
                <a:gridCol w="982658">
                  <a:extLst>
                    <a:ext uri="{9D8B030D-6E8A-4147-A177-3AD203B41FA5}">
                      <a16:colId xmlns:a16="http://schemas.microsoft.com/office/drawing/2014/main" val="365728338"/>
                    </a:ext>
                  </a:extLst>
                </a:gridCol>
                <a:gridCol w="715347">
                  <a:extLst>
                    <a:ext uri="{9D8B030D-6E8A-4147-A177-3AD203B41FA5}">
                      <a16:colId xmlns:a16="http://schemas.microsoft.com/office/drawing/2014/main" val="1838253166"/>
                    </a:ext>
                  </a:extLst>
                </a:gridCol>
                <a:gridCol w="1087489">
                  <a:extLst>
                    <a:ext uri="{9D8B030D-6E8A-4147-A177-3AD203B41FA5}">
                      <a16:colId xmlns:a16="http://schemas.microsoft.com/office/drawing/2014/main" val="1616206315"/>
                    </a:ext>
                  </a:extLst>
                </a:gridCol>
              </a:tblGrid>
              <a:tr h="620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dirty="0">
                          <a:solidFill>
                            <a:schemeClr val="tx1"/>
                          </a:solidFill>
                          <a:effectLst/>
                        </a:rPr>
                        <a:t>Activity title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 anchor="b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dirty="0">
                          <a:solidFill>
                            <a:schemeClr val="tx1"/>
                          </a:solidFill>
                          <a:effectLst/>
                        </a:rPr>
                        <a:t>Duration in hours/day (conditional on participating in that activity)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65972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 anchor="b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>
                          <a:solidFill>
                            <a:schemeClr val="tx1"/>
                          </a:solidFill>
                          <a:effectLst/>
                        </a:rPr>
                        <a:t>Sydney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>
                          <a:solidFill>
                            <a:schemeClr val="tx1"/>
                          </a:solidFill>
                          <a:effectLst/>
                        </a:rPr>
                        <a:t>Chicago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022901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8036" marR="1280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>
                          <a:solidFill>
                            <a:schemeClr val="tx1"/>
                          </a:solidFill>
                          <a:effectLst/>
                        </a:rPr>
                        <a:t>Mean 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>
                          <a:solidFill>
                            <a:schemeClr val="tx1"/>
                          </a:solidFill>
                          <a:effectLst/>
                        </a:rPr>
                        <a:t>Std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>
                          <a:solidFill>
                            <a:schemeClr val="tx1"/>
                          </a:solidFill>
                          <a:effectLst/>
                        </a:rPr>
                        <a:t>Median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>
                          <a:solidFill>
                            <a:schemeClr val="tx1"/>
                          </a:solidFill>
                          <a:effectLst/>
                        </a:rPr>
                        <a:t>Mean 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>
                          <a:solidFill>
                            <a:schemeClr val="tx1"/>
                          </a:solidFill>
                          <a:effectLst/>
                        </a:rPr>
                        <a:t>Std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>
                          <a:solidFill>
                            <a:schemeClr val="tx1"/>
                          </a:solidFill>
                          <a:effectLst/>
                        </a:rPr>
                        <a:t>Median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 anchor="b"/>
                </a:tc>
                <a:extLst>
                  <a:ext uri="{0D108BD9-81ED-4DB2-BD59-A6C34878D82A}">
                    <a16:rowId xmlns:a16="http://schemas.microsoft.com/office/drawing/2014/main" val="2739582018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>
                          <a:solidFill>
                            <a:schemeClr val="tx1"/>
                          </a:solidFill>
                          <a:effectLst/>
                        </a:rPr>
                        <a:t>Personal care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>
                          <a:solidFill>
                            <a:schemeClr val="tx1"/>
                          </a:solidFill>
                          <a:effectLst/>
                        </a:rPr>
                        <a:t>11.1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dirty="0">
                          <a:solidFill>
                            <a:schemeClr val="tx1"/>
                          </a:solidFill>
                          <a:effectLst/>
                        </a:rPr>
                        <a:t>3.4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>
                          <a:solidFill>
                            <a:schemeClr val="tx1"/>
                          </a:solidFill>
                          <a:effectLst/>
                        </a:rPr>
                        <a:t>10.3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b="1" dirty="0">
                          <a:solidFill>
                            <a:schemeClr val="tx1"/>
                          </a:solidFill>
                          <a:effectLst/>
                        </a:rPr>
                        <a:t>11.5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>
                          <a:solidFill>
                            <a:schemeClr val="tx1"/>
                          </a:solidFill>
                          <a:effectLst/>
                        </a:rPr>
                        <a:t>3.9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>
                          <a:solidFill>
                            <a:schemeClr val="tx1"/>
                          </a:solidFill>
                          <a:effectLst/>
                        </a:rPr>
                        <a:t>10.9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/>
                </a:tc>
                <a:extLst>
                  <a:ext uri="{0D108BD9-81ED-4DB2-BD59-A6C34878D82A}">
                    <a16:rowId xmlns:a16="http://schemas.microsoft.com/office/drawing/2014/main" val="2110002812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>
                          <a:solidFill>
                            <a:schemeClr val="tx1"/>
                          </a:solidFill>
                          <a:effectLst/>
                        </a:rPr>
                        <a:t>Maintenance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>
                          <a:solidFill>
                            <a:schemeClr val="tx1"/>
                          </a:solidFill>
                          <a:effectLst/>
                        </a:rPr>
                        <a:t>2.0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>
                          <a:solidFill>
                            <a:schemeClr val="tx1"/>
                          </a:solidFill>
                          <a:effectLst/>
                        </a:rPr>
                        <a:t>2.5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>
                          <a:solidFill>
                            <a:schemeClr val="tx1"/>
                          </a:solidFill>
                          <a:effectLst/>
                        </a:rPr>
                        <a:t>1.0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b="1" dirty="0">
                          <a:solidFill>
                            <a:schemeClr val="tx1"/>
                          </a:solidFill>
                          <a:effectLst/>
                        </a:rPr>
                        <a:t>1.8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>
                          <a:solidFill>
                            <a:schemeClr val="tx1"/>
                          </a:solidFill>
                          <a:effectLst/>
                        </a:rPr>
                        <a:t>2.4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>
                          <a:solidFill>
                            <a:schemeClr val="tx1"/>
                          </a:solidFill>
                          <a:effectLst/>
                        </a:rPr>
                        <a:t>1.0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/>
                </a:tc>
                <a:extLst>
                  <a:ext uri="{0D108BD9-81ED-4DB2-BD59-A6C34878D82A}">
                    <a16:rowId xmlns:a16="http://schemas.microsoft.com/office/drawing/2014/main" val="2721163400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>
                          <a:solidFill>
                            <a:schemeClr val="tx1"/>
                          </a:solidFill>
                          <a:effectLst/>
                        </a:rPr>
                        <a:t>Employment/Educational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>
                          <a:solidFill>
                            <a:schemeClr val="tx1"/>
                          </a:solidFill>
                          <a:effectLst/>
                        </a:rPr>
                        <a:t>6.0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dirty="0">
                          <a:solidFill>
                            <a:schemeClr val="tx1"/>
                          </a:solidFill>
                          <a:effectLst/>
                        </a:rPr>
                        <a:t>3.1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>
                          <a:solidFill>
                            <a:schemeClr val="tx1"/>
                          </a:solidFill>
                          <a:effectLst/>
                        </a:rPr>
                        <a:t>6.7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b="1" dirty="0">
                          <a:solidFill>
                            <a:schemeClr val="tx1"/>
                          </a:solidFill>
                          <a:effectLst/>
                        </a:rPr>
                        <a:t>6.0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>
                          <a:solidFill>
                            <a:schemeClr val="tx1"/>
                          </a:solidFill>
                          <a:effectLst/>
                        </a:rPr>
                        <a:t>3.1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>
                          <a:solidFill>
                            <a:schemeClr val="tx1"/>
                          </a:solidFill>
                          <a:effectLst/>
                        </a:rPr>
                        <a:t>6.4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/>
                </a:tc>
                <a:extLst>
                  <a:ext uri="{0D108BD9-81ED-4DB2-BD59-A6C34878D82A}">
                    <a16:rowId xmlns:a16="http://schemas.microsoft.com/office/drawing/2014/main" val="413079577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>
                          <a:solidFill>
                            <a:schemeClr val="tx1"/>
                          </a:solidFill>
                          <a:effectLst/>
                        </a:rPr>
                        <a:t>Recreation and leisure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>
                          <a:solidFill>
                            <a:schemeClr val="tx1"/>
                          </a:solidFill>
                          <a:effectLst/>
                        </a:rPr>
                        <a:t>4.1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>
                          <a:solidFill>
                            <a:schemeClr val="tx1"/>
                          </a:solidFill>
                          <a:effectLst/>
                        </a:rPr>
                        <a:t>3.6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>
                          <a:solidFill>
                            <a:schemeClr val="tx1"/>
                          </a:solidFill>
                          <a:effectLst/>
                        </a:rPr>
                        <a:t>3.3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b="1" dirty="0">
                          <a:solidFill>
                            <a:schemeClr val="tx1"/>
                          </a:solidFill>
                          <a:effectLst/>
                        </a:rPr>
                        <a:t>3.7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>
                          <a:solidFill>
                            <a:schemeClr val="tx1"/>
                          </a:solidFill>
                          <a:effectLst/>
                        </a:rPr>
                        <a:t>3.1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>
                          <a:solidFill>
                            <a:schemeClr val="tx1"/>
                          </a:solidFill>
                          <a:effectLst/>
                        </a:rPr>
                        <a:t>3.3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/>
                </a:tc>
                <a:extLst>
                  <a:ext uri="{0D108BD9-81ED-4DB2-BD59-A6C34878D82A}">
                    <a16:rowId xmlns:a16="http://schemas.microsoft.com/office/drawing/2014/main" val="1860696345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>
                          <a:solidFill>
                            <a:schemeClr val="tx1"/>
                          </a:solidFill>
                          <a:effectLst/>
                        </a:rPr>
                        <a:t>Voluntary work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>
                          <a:solidFill>
                            <a:schemeClr val="tx1"/>
                          </a:solidFill>
                          <a:effectLst/>
                        </a:rPr>
                        <a:t>3.3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>
                          <a:solidFill>
                            <a:schemeClr val="tx1"/>
                          </a:solidFill>
                          <a:effectLst/>
                        </a:rPr>
                        <a:t>4.8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>
                          <a:solidFill>
                            <a:schemeClr val="tx1"/>
                          </a:solidFill>
                          <a:effectLst/>
                        </a:rPr>
                        <a:t>1.3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b="1" dirty="0">
                          <a:solidFill>
                            <a:schemeClr val="tx1"/>
                          </a:solidFill>
                          <a:effectLst/>
                        </a:rPr>
                        <a:t>2.5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>
                          <a:solidFill>
                            <a:schemeClr val="tx1"/>
                          </a:solidFill>
                          <a:effectLst/>
                        </a:rPr>
                        <a:t>4.2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>
                          <a:solidFill>
                            <a:schemeClr val="tx1"/>
                          </a:solidFill>
                          <a:effectLst/>
                        </a:rPr>
                        <a:t>1.1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/>
                </a:tc>
                <a:extLst>
                  <a:ext uri="{0D108BD9-81ED-4DB2-BD59-A6C34878D82A}">
                    <a16:rowId xmlns:a16="http://schemas.microsoft.com/office/drawing/2014/main" val="2093267080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>
                          <a:solidFill>
                            <a:schemeClr val="tx1"/>
                          </a:solidFill>
                          <a:effectLst/>
                        </a:rPr>
                        <a:t>Travel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>
                          <a:solidFill>
                            <a:schemeClr val="tx1"/>
                          </a:solidFill>
                          <a:effectLst/>
                        </a:rPr>
                        <a:t>1.6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>
                          <a:solidFill>
                            <a:schemeClr val="tx1"/>
                          </a:solidFill>
                          <a:effectLst/>
                        </a:rPr>
                        <a:t>1.2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>
                          <a:solidFill>
                            <a:schemeClr val="tx1"/>
                          </a:solidFill>
                          <a:effectLst/>
                        </a:rPr>
                        <a:t>1.2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dirty="0">
                          <a:solidFill>
                            <a:schemeClr val="tx1"/>
                          </a:solidFill>
                          <a:effectLst/>
                        </a:rPr>
                        <a:t>1.9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>
                          <a:solidFill>
                            <a:schemeClr val="tx1"/>
                          </a:solidFill>
                          <a:effectLst/>
                        </a:rPr>
                        <a:t>1.6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dirty="0">
                          <a:solidFill>
                            <a:schemeClr val="tx1"/>
                          </a:solidFill>
                          <a:effectLst/>
                        </a:rPr>
                        <a:t>1.5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/>
                </a:tc>
                <a:extLst>
                  <a:ext uri="{0D108BD9-81ED-4DB2-BD59-A6C34878D82A}">
                    <a16:rowId xmlns:a16="http://schemas.microsoft.com/office/drawing/2014/main" val="423196231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44DC574-DCEA-64D6-AFDB-FE87A5C0F7CC}"/>
              </a:ext>
            </a:extLst>
          </p:cNvPr>
          <p:cNvGraphicFramePr>
            <a:graphicFrameLocks noGrp="1"/>
          </p:cNvGraphicFramePr>
          <p:nvPr/>
        </p:nvGraphicFramePr>
        <p:xfrm>
          <a:off x="8451950" y="3506269"/>
          <a:ext cx="3671037" cy="19870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29397">
                  <a:extLst>
                    <a:ext uri="{9D8B030D-6E8A-4147-A177-3AD203B41FA5}">
                      <a16:colId xmlns:a16="http://schemas.microsoft.com/office/drawing/2014/main" val="3527346353"/>
                    </a:ext>
                  </a:extLst>
                </a:gridCol>
                <a:gridCol w="941640">
                  <a:extLst>
                    <a:ext uri="{9D8B030D-6E8A-4147-A177-3AD203B41FA5}">
                      <a16:colId xmlns:a16="http://schemas.microsoft.com/office/drawing/2014/main" val="3910588564"/>
                    </a:ext>
                  </a:extLst>
                </a:gridCol>
              </a:tblGrid>
              <a:tr h="3311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Activity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tiltle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8036" marR="1280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dirty="0">
                          <a:solidFill>
                            <a:schemeClr val="tx1"/>
                          </a:solidFill>
                          <a:effectLst/>
                        </a:rPr>
                        <a:t>Mean 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 anchor="b"/>
                </a:tc>
                <a:extLst>
                  <a:ext uri="{0D108BD9-81ED-4DB2-BD59-A6C34878D82A}">
                    <a16:rowId xmlns:a16="http://schemas.microsoft.com/office/drawing/2014/main" val="3278144427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dirty="0">
                          <a:solidFill>
                            <a:schemeClr val="tx1"/>
                          </a:solidFill>
                          <a:effectLst/>
                        </a:rPr>
                        <a:t>Personal care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b="1" dirty="0">
                          <a:solidFill>
                            <a:schemeClr val="tx1"/>
                          </a:solidFill>
                          <a:effectLst/>
                        </a:rPr>
                        <a:t>10.6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/>
                </a:tc>
                <a:extLst>
                  <a:ext uri="{0D108BD9-81ED-4DB2-BD59-A6C34878D82A}">
                    <a16:rowId xmlns:a16="http://schemas.microsoft.com/office/drawing/2014/main" val="293953572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dirty="0">
                          <a:solidFill>
                            <a:schemeClr val="tx1"/>
                          </a:solidFill>
                          <a:effectLst/>
                        </a:rPr>
                        <a:t>Maintenance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b="1" dirty="0">
                          <a:solidFill>
                            <a:schemeClr val="tx1"/>
                          </a:solidFill>
                          <a:effectLst/>
                        </a:rPr>
                        <a:t>2.2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/>
                </a:tc>
                <a:extLst>
                  <a:ext uri="{0D108BD9-81ED-4DB2-BD59-A6C34878D82A}">
                    <a16:rowId xmlns:a16="http://schemas.microsoft.com/office/drawing/2014/main" val="1965398996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dirty="0">
                          <a:solidFill>
                            <a:schemeClr val="tx1"/>
                          </a:solidFill>
                          <a:effectLst/>
                        </a:rPr>
                        <a:t>Employment/Educational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b="1" dirty="0">
                          <a:solidFill>
                            <a:schemeClr val="tx1"/>
                          </a:solidFill>
                          <a:effectLst/>
                        </a:rPr>
                        <a:t>5.8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/>
                </a:tc>
                <a:extLst>
                  <a:ext uri="{0D108BD9-81ED-4DB2-BD59-A6C34878D82A}">
                    <a16:rowId xmlns:a16="http://schemas.microsoft.com/office/drawing/2014/main" val="3087518173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dirty="0">
                          <a:solidFill>
                            <a:schemeClr val="tx1"/>
                          </a:solidFill>
                          <a:effectLst/>
                        </a:rPr>
                        <a:t>Recreation and leisure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b="1" dirty="0">
                          <a:solidFill>
                            <a:schemeClr val="tx1"/>
                          </a:solidFill>
                          <a:effectLst/>
                        </a:rPr>
                        <a:t>3.7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/>
                </a:tc>
                <a:extLst>
                  <a:ext uri="{0D108BD9-81ED-4DB2-BD59-A6C34878D82A}">
                    <a16:rowId xmlns:a16="http://schemas.microsoft.com/office/drawing/2014/main" val="305554121"/>
                  </a:ext>
                </a:extLst>
              </a:tr>
              <a:tr h="3311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dirty="0">
                          <a:solidFill>
                            <a:schemeClr val="tx1"/>
                          </a:solidFill>
                          <a:effectLst/>
                        </a:rPr>
                        <a:t>Voluntary work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b="1" dirty="0">
                          <a:solidFill>
                            <a:schemeClr val="tx1"/>
                          </a:solidFill>
                          <a:effectLst/>
                        </a:rPr>
                        <a:t>1.5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8036" marR="128036" marT="0" marB="0"/>
                </a:tc>
                <a:extLst>
                  <a:ext uri="{0D108BD9-81ED-4DB2-BD59-A6C34878D82A}">
                    <a16:rowId xmlns:a16="http://schemas.microsoft.com/office/drawing/2014/main" val="326887066"/>
                  </a:ext>
                </a:extLst>
              </a:tr>
            </a:tbl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14EEF90-8537-F032-9B11-ECB075F797DC}"/>
              </a:ext>
            </a:extLst>
          </p:cNvPr>
          <p:cNvSpPr txBox="1">
            <a:spLocks/>
          </p:cNvSpPr>
          <p:nvPr/>
        </p:nvSpPr>
        <p:spPr>
          <a:xfrm>
            <a:off x="8150325" y="1464392"/>
            <a:ext cx="4133489" cy="1003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﻿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American Time Use Survey 2022 annual daily averages (hours/day)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4D3DDDB-F519-4BAF-7DA2-BA12FB103C67}"/>
              </a:ext>
            </a:extLst>
          </p:cNvPr>
          <p:cNvSpPr txBox="1">
            <a:spLocks/>
          </p:cNvSpPr>
          <p:nvPr/>
        </p:nvSpPr>
        <p:spPr>
          <a:xfrm>
            <a:off x="378465" y="1620673"/>
            <a:ext cx="4133489" cy="1003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﻿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Our sample of 77 Chicago residents</a:t>
            </a:r>
            <a:endParaRPr lang="en-GB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59C36A1-52D8-1E9B-2EA6-7A07211DB4F2}"/>
              </a:ext>
            </a:extLst>
          </p:cNvPr>
          <p:cNvSpPr/>
          <p:nvPr/>
        </p:nvSpPr>
        <p:spPr>
          <a:xfrm>
            <a:off x="5792289" y="4499779"/>
            <a:ext cx="607421" cy="263106"/>
          </a:xfrm>
          <a:prstGeom prst="round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418C1CD-0656-7F86-7678-902A750F3552}"/>
              </a:ext>
            </a:extLst>
          </p:cNvPr>
          <p:cNvSpPr/>
          <p:nvPr/>
        </p:nvSpPr>
        <p:spPr>
          <a:xfrm>
            <a:off x="11336546" y="4499779"/>
            <a:ext cx="607421" cy="263106"/>
          </a:xfrm>
          <a:prstGeom prst="round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C43DC2C-7724-56E4-531E-357BC24A20E7}"/>
              </a:ext>
            </a:extLst>
          </p:cNvPr>
          <p:cNvSpPr/>
          <p:nvPr/>
        </p:nvSpPr>
        <p:spPr>
          <a:xfrm>
            <a:off x="5792289" y="4849150"/>
            <a:ext cx="607421" cy="263106"/>
          </a:xfrm>
          <a:prstGeom prst="round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E0BFA2F-AD0F-1252-A3C9-CC3508E5B818}"/>
              </a:ext>
            </a:extLst>
          </p:cNvPr>
          <p:cNvSpPr/>
          <p:nvPr/>
        </p:nvSpPr>
        <p:spPr>
          <a:xfrm>
            <a:off x="11336545" y="4849150"/>
            <a:ext cx="607421" cy="263106"/>
          </a:xfrm>
          <a:prstGeom prst="round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489CCFDE-92EF-B51A-24D0-E21D46911F02}"/>
              </a:ext>
            </a:extLst>
          </p:cNvPr>
          <p:cNvSpPr/>
          <p:nvPr/>
        </p:nvSpPr>
        <p:spPr>
          <a:xfrm rot="10800000">
            <a:off x="11188460" y="4152336"/>
            <a:ext cx="240104" cy="345912"/>
          </a:xfrm>
          <a:prstGeom prst="chevro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18929667-938A-3191-0F0E-504189046D0E}"/>
              </a:ext>
            </a:extLst>
          </p:cNvPr>
          <p:cNvSpPr/>
          <p:nvPr/>
        </p:nvSpPr>
        <p:spPr>
          <a:xfrm>
            <a:off x="11233748" y="5129816"/>
            <a:ext cx="240104" cy="345912"/>
          </a:xfrm>
          <a:prstGeom prst="chevro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F1FC3970-E722-57FB-9FB5-B427BE756453}"/>
              </a:ext>
            </a:extLst>
          </p:cNvPr>
          <p:cNvSpPr/>
          <p:nvPr/>
        </p:nvSpPr>
        <p:spPr>
          <a:xfrm>
            <a:off x="11188460" y="3797644"/>
            <a:ext cx="240104" cy="345912"/>
          </a:xfrm>
          <a:prstGeom prst="chevro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C0A42D6-09CF-7380-8CA6-2D1EDD8D6850}"/>
              </a:ext>
            </a:extLst>
          </p:cNvPr>
          <p:cNvSpPr/>
          <p:nvPr/>
        </p:nvSpPr>
        <p:spPr>
          <a:xfrm>
            <a:off x="6551020" y="3164122"/>
            <a:ext cx="910829" cy="407214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3414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6CE69-C084-79F8-493D-F0B885291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2-Time-use Behaviour Analysis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CA5BA-0C16-4751-D349-33B7BD1F1F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3888" y="1253331"/>
            <a:ext cx="11644223" cy="1093054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Distribution of daily </a:t>
            </a:r>
            <a:r>
              <a:rPr lang="en-US" b="1" dirty="0"/>
              <a:t>time allocation </a:t>
            </a:r>
            <a:r>
              <a:rPr lang="en-US" dirty="0"/>
              <a:t>to activities in the </a:t>
            </a:r>
            <a:r>
              <a:rPr lang="en-US" b="1" dirty="0"/>
              <a:t>Chicago</a:t>
            </a:r>
            <a:r>
              <a:rPr lang="en-US" dirty="0"/>
              <a:t> sample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121F92-5BF2-6C82-A476-E94E437BD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55</a:t>
            </a:fld>
            <a:endParaRPr lang="en-AU"/>
          </a:p>
        </p:txBody>
      </p:sp>
      <p:pic>
        <p:nvPicPr>
          <p:cNvPr id="13" name="Picture 12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3604DF4D-B121-B2FD-9633-FA72E4A77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076" y="1882817"/>
            <a:ext cx="9287724" cy="409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128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C5992-710C-B67F-0D91-ECF3CDA90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990FB-7777-3D23-E42A-7BC5A7F4A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2-Time-use Behaviour Analysis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625F8-4256-1FE3-F3D5-338C358DAC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3888" y="1253331"/>
            <a:ext cx="11644223" cy="1093054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Distribution of daily </a:t>
            </a:r>
            <a:r>
              <a:rPr lang="en-US" b="1" dirty="0"/>
              <a:t>time allocation </a:t>
            </a:r>
            <a:r>
              <a:rPr lang="en-US" dirty="0"/>
              <a:t>to activities in the </a:t>
            </a:r>
            <a:r>
              <a:rPr lang="en-US" b="1" dirty="0"/>
              <a:t>Sydney</a:t>
            </a:r>
            <a:r>
              <a:rPr lang="en-US" dirty="0"/>
              <a:t> sample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DDF551-DD68-62D2-381F-31395DEF4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56</a:t>
            </a:fld>
            <a:endParaRPr lang="en-AU"/>
          </a:p>
        </p:txBody>
      </p:sp>
      <p:pic>
        <p:nvPicPr>
          <p:cNvPr id="7" name="Picture 6" descr="A graph with different colored lines and numbers&#10;&#10;Description automatically generated">
            <a:extLst>
              <a:ext uri="{FF2B5EF4-FFF2-40B4-BE49-F238E27FC236}">
                <a16:creationId xmlns:a16="http://schemas.microsoft.com/office/drawing/2014/main" id="{408969FF-2D6C-D776-B9F1-6A6A95BD3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510" y="1799858"/>
            <a:ext cx="9457776" cy="422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052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66D0-997F-3F97-BE07-3392F1BD1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6F5C2-8D3C-3065-BC76-8F32A67B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2-Time-use Behaviour Analysis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82A526-A9E6-A7FC-C84B-16DFCC1523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3888" y="1190253"/>
            <a:ext cx="11644223" cy="1093054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Distribution of daily </a:t>
            </a:r>
            <a:r>
              <a:rPr lang="en-US" b="1" dirty="0"/>
              <a:t>travel time </a:t>
            </a:r>
            <a:r>
              <a:rPr lang="en-US" dirty="0"/>
              <a:t>in the </a:t>
            </a:r>
            <a:r>
              <a:rPr lang="en-US" b="1" dirty="0"/>
              <a:t>Chicago</a:t>
            </a:r>
            <a:r>
              <a:rPr lang="en-US" dirty="0"/>
              <a:t> sample.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925C63-0B74-306C-5EEE-1DAB0800C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57</a:t>
            </a:fld>
            <a:endParaRPr lang="en-AU"/>
          </a:p>
        </p:txBody>
      </p:sp>
      <p:pic>
        <p:nvPicPr>
          <p:cNvPr id="8" name="Picture 7" descr="A graph of a number of people&#10;&#10;Description automatically generated">
            <a:extLst>
              <a:ext uri="{FF2B5EF4-FFF2-40B4-BE49-F238E27FC236}">
                <a16:creationId xmlns:a16="http://schemas.microsoft.com/office/drawing/2014/main" id="{72AE79E5-67E5-D865-D360-C007E262A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818" y="1736780"/>
            <a:ext cx="6766362" cy="423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752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E28AA-7B4B-3D1D-20BE-91BA09C49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5D5A7-7784-F45B-C807-FF17BEE08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2-Time-use Behaviour Analysis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06B85-8A84-E9A1-96CC-66589EFFE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3888" y="1190253"/>
            <a:ext cx="11644223" cy="1093054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Distribution of daily </a:t>
            </a:r>
            <a:r>
              <a:rPr lang="en-US" b="1" dirty="0"/>
              <a:t>travel time </a:t>
            </a:r>
            <a:r>
              <a:rPr lang="en-US" dirty="0"/>
              <a:t>in the </a:t>
            </a:r>
            <a:r>
              <a:rPr lang="en-US" b="1" dirty="0"/>
              <a:t>Sydney</a:t>
            </a:r>
            <a:r>
              <a:rPr lang="en-US" dirty="0"/>
              <a:t> sample.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B20B49-6199-111A-26AB-DB74A9652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58</a:t>
            </a:fld>
            <a:endParaRPr lang="en-AU"/>
          </a:p>
        </p:txBody>
      </p:sp>
      <p:pic>
        <p:nvPicPr>
          <p:cNvPr id="7" name="Picture 6" descr="A graph of a number of people&#10;&#10;Description automatically generated">
            <a:extLst>
              <a:ext uri="{FF2B5EF4-FFF2-40B4-BE49-F238E27FC236}">
                <a16:creationId xmlns:a16="http://schemas.microsoft.com/office/drawing/2014/main" id="{8F8DA734-69C1-EAEA-1154-346BC994E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126" y="1690688"/>
            <a:ext cx="6841747" cy="427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9952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B9DA7-B5CC-0659-170C-E7FF73002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74517-CF66-5504-C772-69A3E596C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2-Time-use Behaviour Analysis</a:t>
            </a:r>
            <a:br>
              <a:rPr lang="en-GB" dirty="0"/>
            </a:b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4074A8-CC63-CD35-B51D-EF79F6242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59</a:t>
            </a:fld>
            <a:endParaRPr lang="en-AU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25B8D73-80AD-40FB-ECA0-A42895FDBBC7}"/>
              </a:ext>
            </a:extLst>
          </p:cNvPr>
          <p:cNvSpPr txBox="1">
            <a:spLocks/>
          </p:cNvSpPr>
          <p:nvPr/>
        </p:nvSpPr>
        <p:spPr>
          <a:xfrm>
            <a:off x="273888" y="1253331"/>
            <a:ext cx="11644223" cy="1093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﻿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Timing</a:t>
            </a:r>
            <a:r>
              <a:rPr lang="en-US" dirty="0"/>
              <a:t> of all activities in </a:t>
            </a:r>
            <a:r>
              <a:rPr lang="en-US" b="1" dirty="0"/>
              <a:t>Chicago</a:t>
            </a:r>
            <a:r>
              <a:rPr lang="en-US" dirty="0"/>
              <a:t> samples</a:t>
            </a:r>
            <a:endParaRPr lang="en-GB" dirty="0"/>
          </a:p>
        </p:txBody>
      </p:sp>
      <p:pic>
        <p:nvPicPr>
          <p:cNvPr id="8" name="Picture 7" descr="A graph with colorful lines and numbers&#10;&#10;Description automatically generated">
            <a:extLst>
              <a:ext uri="{FF2B5EF4-FFF2-40B4-BE49-F238E27FC236}">
                <a16:creationId xmlns:a16="http://schemas.microsoft.com/office/drawing/2014/main" id="{2CDCAD4D-08A0-216A-99BB-46ECC1DE2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848" y="1870200"/>
            <a:ext cx="8915435" cy="4205747"/>
          </a:xfrm>
          <a:prstGeom prst="rect">
            <a:avLst/>
          </a:prstGeom>
        </p:spPr>
      </p:pic>
      <p:sp>
        <p:nvSpPr>
          <p:cNvPr id="9" name="Arrow: Up 8">
            <a:extLst>
              <a:ext uri="{FF2B5EF4-FFF2-40B4-BE49-F238E27FC236}">
                <a16:creationId xmlns:a16="http://schemas.microsoft.com/office/drawing/2014/main" id="{8A87E92E-4939-F2A6-2275-519F67B45383}"/>
              </a:ext>
            </a:extLst>
          </p:cNvPr>
          <p:cNvSpPr/>
          <p:nvPr/>
        </p:nvSpPr>
        <p:spPr>
          <a:xfrm rot="10800000" flipV="1">
            <a:off x="4614414" y="5824484"/>
            <a:ext cx="483079" cy="619303"/>
          </a:xfrm>
          <a:prstGeom prst="upArrow">
            <a:avLst/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3DCBADFC-C868-A432-0388-17E7340C3468}"/>
              </a:ext>
            </a:extLst>
          </p:cNvPr>
          <p:cNvSpPr/>
          <p:nvPr/>
        </p:nvSpPr>
        <p:spPr>
          <a:xfrm rot="10800000" flipV="1">
            <a:off x="6061914" y="6062953"/>
            <a:ext cx="483079" cy="619303"/>
          </a:xfrm>
          <a:prstGeom prst="upArrow">
            <a:avLst/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9B6F62F2-B49D-202E-C561-213A826DB27C}"/>
              </a:ext>
            </a:extLst>
          </p:cNvPr>
          <p:cNvSpPr/>
          <p:nvPr/>
        </p:nvSpPr>
        <p:spPr>
          <a:xfrm rot="10800000" flipV="1">
            <a:off x="8159719" y="5759799"/>
            <a:ext cx="483079" cy="619303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848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2535" y="1069267"/>
            <a:ext cx="8606932" cy="4690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A6694-0965-0699-EA00-5216481A1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07A7070A-38F7-8ACA-944B-5A3E8265F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045" y="1726934"/>
            <a:ext cx="9077736" cy="43491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EF3B65-A368-84F0-753F-3F939775A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2-Time-use Behaviour Analysis</a:t>
            </a:r>
            <a:br>
              <a:rPr lang="en-GB" dirty="0"/>
            </a:b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6C2BE1-7AA6-FB7B-B63C-DAD746B04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60</a:t>
            </a:fld>
            <a:endParaRPr lang="en-AU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F75B02B-793C-3276-3BFD-31A4AD5472EF}"/>
              </a:ext>
            </a:extLst>
          </p:cNvPr>
          <p:cNvSpPr txBox="1">
            <a:spLocks/>
          </p:cNvSpPr>
          <p:nvPr/>
        </p:nvSpPr>
        <p:spPr>
          <a:xfrm>
            <a:off x="273888" y="1253331"/>
            <a:ext cx="11644223" cy="1093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﻿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Timing</a:t>
            </a:r>
            <a:r>
              <a:rPr lang="en-US" dirty="0"/>
              <a:t> of all activities in </a:t>
            </a:r>
            <a:r>
              <a:rPr lang="en-US" b="1" dirty="0"/>
              <a:t>Sydney</a:t>
            </a:r>
            <a:r>
              <a:rPr lang="en-US" dirty="0"/>
              <a:t> samples</a:t>
            </a:r>
            <a:endParaRPr lang="en-GB" dirty="0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B3E20640-BF6F-FB59-8CF4-725E4BE1FD88}"/>
              </a:ext>
            </a:extLst>
          </p:cNvPr>
          <p:cNvSpPr/>
          <p:nvPr/>
        </p:nvSpPr>
        <p:spPr>
          <a:xfrm rot="10800000" flipV="1">
            <a:off x="4614414" y="5824484"/>
            <a:ext cx="483079" cy="619303"/>
          </a:xfrm>
          <a:prstGeom prst="upArrow">
            <a:avLst/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2B819708-AA29-5E38-F12D-82D8A849DE41}"/>
              </a:ext>
            </a:extLst>
          </p:cNvPr>
          <p:cNvSpPr/>
          <p:nvPr/>
        </p:nvSpPr>
        <p:spPr>
          <a:xfrm rot="10800000" flipV="1">
            <a:off x="6486849" y="5727382"/>
            <a:ext cx="483079" cy="619303"/>
          </a:xfrm>
          <a:prstGeom prst="upArrow">
            <a:avLst/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678DEDBA-A327-2058-7859-9F9F1098E954}"/>
              </a:ext>
            </a:extLst>
          </p:cNvPr>
          <p:cNvSpPr/>
          <p:nvPr/>
        </p:nvSpPr>
        <p:spPr>
          <a:xfrm rot="10800000" flipV="1">
            <a:off x="8302861" y="5798452"/>
            <a:ext cx="483079" cy="619303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EE9E1B83-FA49-E93F-A21A-542688CEFD43}"/>
              </a:ext>
            </a:extLst>
          </p:cNvPr>
          <p:cNvSpPr/>
          <p:nvPr/>
        </p:nvSpPr>
        <p:spPr>
          <a:xfrm rot="10800000" flipV="1">
            <a:off x="6091439" y="6076097"/>
            <a:ext cx="483079" cy="619303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29276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2A42805-8E66-157E-9653-7373069F4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11" y="361529"/>
            <a:ext cx="10515600" cy="1325563"/>
          </a:xfrm>
        </p:spPr>
        <p:txBody>
          <a:bodyPr/>
          <a:lstStyle/>
          <a:p>
            <a:r>
              <a:rPr lang="en-GB" dirty="0"/>
              <a:t>2-Time-use Behaviour Analysis</a:t>
            </a:r>
            <a:br>
              <a:rPr lang="en-GB" dirty="0"/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949A1-22C9-A2D1-67C7-33B1A48C4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09375D7-070A-4959-9224-FB5E66F2B1B3}" type="slidenum">
              <a:rPr lang="en-AU" smtClean="0"/>
              <a:pPr>
                <a:spcAft>
                  <a:spcPts val="600"/>
                </a:spcAft>
              </a:pPr>
              <a:t>61</a:t>
            </a:fld>
            <a:endParaRPr lang="en-AU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B6CC994-9AAD-C2BA-6CF2-B742EDB3B3FF}"/>
              </a:ext>
            </a:extLst>
          </p:cNvPr>
          <p:cNvSpPr txBox="1">
            <a:spLocks/>
          </p:cNvSpPr>
          <p:nvPr/>
        </p:nvSpPr>
        <p:spPr>
          <a:xfrm>
            <a:off x="273888" y="1106275"/>
            <a:ext cx="11644223" cy="115598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﻿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b="1" u="sng" dirty="0"/>
              <a:t>174</a:t>
            </a:r>
            <a:r>
              <a:rPr lang="en-US" sz="2900" dirty="0"/>
              <a:t> multitasking activities are recorded.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b="1" dirty="0"/>
              <a:t>Percentage</a:t>
            </a:r>
            <a:r>
              <a:rPr lang="en-US" sz="2900" dirty="0"/>
              <a:t> of multitasking </a:t>
            </a:r>
            <a:r>
              <a:rPr lang="en-US" dirty="0" err="1"/>
              <a:t>behaviour</a:t>
            </a:r>
            <a:r>
              <a:rPr lang="en-US" dirty="0"/>
              <a:t> in Chicago is provided.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Mostly occurs in </a:t>
            </a:r>
            <a:r>
              <a:rPr lang="en-GB" u="sng" dirty="0"/>
              <a:t>public transport </a:t>
            </a:r>
            <a:r>
              <a:rPr lang="en-GB" dirty="0"/>
              <a:t>and while </a:t>
            </a:r>
            <a:r>
              <a:rPr lang="en-GB" u="sng" dirty="0"/>
              <a:t>walking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3A99AE9-A664-7728-300B-9C379A619365}"/>
              </a:ext>
            </a:extLst>
          </p:cNvPr>
          <p:cNvGraphicFramePr>
            <a:graphicFrameLocks noGrp="1"/>
          </p:cNvGraphicFramePr>
          <p:nvPr/>
        </p:nvGraphicFramePr>
        <p:xfrm>
          <a:off x="958641" y="2277637"/>
          <a:ext cx="10395161" cy="37362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84544">
                  <a:extLst>
                    <a:ext uri="{9D8B030D-6E8A-4147-A177-3AD203B41FA5}">
                      <a16:colId xmlns:a16="http://schemas.microsoft.com/office/drawing/2014/main" val="1842785652"/>
                    </a:ext>
                  </a:extLst>
                </a:gridCol>
                <a:gridCol w="551307">
                  <a:extLst>
                    <a:ext uri="{9D8B030D-6E8A-4147-A177-3AD203B41FA5}">
                      <a16:colId xmlns:a16="http://schemas.microsoft.com/office/drawing/2014/main" val="1939457361"/>
                    </a:ext>
                  </a:extLst>
                </a:gridCol>
                <a:gridCol w="686715">
                  <a:extLst>
                    <a:ext uri="{9D8B030D-6E8A-4147-A177-3AD203B41FA5}">
                      <a16:colId xmlns:a16="http://schemas.microsoft.com/office/drawing/2014/main" val="1923312536"/>
                    </a:ext>
                  </a:extLst>
                </a:gridCol>
                <a:gridCol w="924858">
                  <a:extLst>
                    <a:ext uri="{9D8B030D-6E8A-4147-A177-3AD203B41FA5}">
                      <a16:colId xmlns:a16="http://schemas.microsoft.com/office/drawing/2014/main" val="466183586"/>
                    </a:ext>
                  </a:extLst>
                </a:gridCol>
                <a:gridCol w="1237935">
                  <a:extLst>
                    <a:ext uri="{9D8B030D-6E8A-4147-A177-3AD203B41FA5}">
                      <a16:colId xmlns:a16="http://schemas.microsoft.com/office/drawing/2014/main" val="826504373"/>
                    </a:ext>
                  </a:extLst>
                </a:gridCol>
                <a:gridCol w="749330">
                  <a:extLst>
                    <a:ext uri="{9D8B030D-6E8A-4147-A177-3AD203B41FA5}">
                      <a16:colId xmlns:a16="http://schemas.microsoft.com/office/drawing/2014/main" val="1673590217"/>
                    </a:ext>
                  </a:extLst>
                </a:gridCol>
                <a:gridCol w="824263">
                  <a:extLst>
                    <a:ext uri="{9D8B030D-6E8A-4147-A177-3AD203B41FA5}">
                      <a16:colId xmlns:a16="http://schemas.microsoft.com/office/drawing/2014/main" val="1169488560"/>
                    </a:ext>
                  </a:extLst>
                </a:gridCol>
                <a:gridCol w="824263">
                  <a:extLst>
                    <a:ext uri="{9D8B030D-6E8A-4147-A177-3AD203B41FA5}">
                      <a16:colId xmlns:a16="http://schemas.microsoft.com/office/drawing/2014/main" val="2840999224"/>
                    </a:ext>
                  </a:extLst>
                </a:gridCol>
                <a:gridCol w="811946">
                  <a:extLst>
                    <a:ext uri="{9D8B030D-6E8A-4147-A177-3AD203B41FA5}">
                      <a16:colId xmlns:a16="http://schemas.microsoft.com/office/drawing/2014/main" val="1041503534"/>
                    </a:ext>
                  </a:extLst>
                </a:gridCol>
              </a:tblGrid>
              <a:tr h="271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GB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 of transport- Chicago sample</a:t>
                      </a:r>
                      <a:endParaRPr lang="en-GB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908593"/>
                  </a:ext>
                </a:extLst>
              </a:tr>
              <a:tr h="421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Activities</a:t>
                      </a:r>
                      <a:endParaRPr lang="en-GB" sz="16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Bike</a:t>
                      </a:r>
                      <a:endParaRPr lang="en-GB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Bus</a:t>
                      </a:r>
                      <a:endParaRPr lang="en-GB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Driver</a:t>
                      </a:r>
                      <a:endParaRPr lang="en-GB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Passenger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Taxi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Train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Walk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08394104"/>
                  </a:ext>
                </a:extLst>
              </a:tr>
              <a:tr h="2710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Employment/Educational</a:t>
                      </a:r>
                      <a:endParaRPr lang="en-GB" sz="16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31212615"/>
                  </a:ext>
                </a:extLst>
              </a:tr>
              <a:tr h="2710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Checking emails</a:t>
                      </a:r>
                      <a:endParaRPr lang="en-GB" sz="16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3.4</a:t>
                      </a:r>
                      <a:endParaRPr lang="en-GB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4.0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7019875"/>
                  </a:ext>
                </a:extLst>
              </a:tr>
              <a:tr h="2710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Recreation/leisure</a:t>
                      </a:r>
                      <a:endParaRPr lang="en-GB" sz="16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</a:t>
                      </a:r>
                      <a:endParaRPr lang="en-GB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7782240"/>
                  </a:ext>
                </a:extLst>
              </a:tr>
              <a:tr h="421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Listening to radio/podcasts/music</a:t>
                      </a:r>
                      <a:endParaRPr lang="en-GB" sz="16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14.9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4.0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16.1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20.7</a:t>
                      </a:r>
                      <a:endParaRPr lang="en-GB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63.8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7349016"/>
                  </a:ext>
                </a:extLst>
              </a:tr>
              <a:tr h="2710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Reading books</a:t>
                      </a:r>
                      <a:endParaRPr lang="en-GB" sz="16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3.4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GB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4.0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3082777"/>
                  </a:ext>
                </a:extLst>
              </a:tr>
              <a:tr h="421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Spending time on social media</a:t>
                      </a:r>
                      <a:endParaRPr lang="en-GB" sz="16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6.3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4.0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5.7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3.4</a:t>
                      </a:r>
                      <a:endParaRPr lang="en-GB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20.1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3718618"/>
                  </a:ext>
                </a:extLst>
              </a:tr>
              <a:tr h="421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Spending time with family/friends</a:t>
                      </a:r>
                      <a:endParaRPr lang="en-GB" sz="16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4.0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GB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</a:t>
                      </a:r>
                      <a:endParaRPr lang="en-GB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0122750"/>
                  </a:ext>
                </a:extLst>
              </a:tr>
              <a:tr h="421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Contact friends or family on a call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</a:t>
                      </a:r>
                      <a:endParaRPr lang="en-GB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7214393"/>
                  </a:ext>
                </a:extLst>
              </a:tr>
              <a:tr h="271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endParaRPr lang="en-GB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23.6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4.0</a:t>
                      </a:r>
                      <a:endParaRPr lang="en-GB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13.2</a:t>
                      </a:r>
                      <a:endParaRPr lang="en-GB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30.5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24.7</a:t>
                      </a:r>
                      <a:endParaRPr lang="en-GB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100.0</a:t>
                      </a:r>
                      <a:endParaRPr lang="en-GB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1583612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E512F0B-95C7-5E16-0E45-07B3D5CE6BC7}"/>
              </a:ext>
            </a:extLst>
          </p:cNvPr>
          <p:cNvSpPr/>
          <p:nvPr/>
        </p:nvSpPr>
        <p:spPr>
          <a:xfrm>
            <a:off x="5449001" y="5677741"/>
            <a:ext cx="516495" cy="351477"/>
          </a:xfrm>
          <a:prstGeom prst="round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7333D6F-9D79-261A-E67F-49BA28540D16}"/>
              </a:ext>
            </a:extLst>
          </p:cNvPr>
          <p:cNvSpPr/>
          <p:nvPr/>
        </p:nvSpPr>
        <p:spPr>
          <a:xfrm>
            <a:off x="9061674" y="5662367"/>
            <a:ext cx="516495" cy="351477"/>
          </a:xfrm>
          <a:prstGeom prst="round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DFE3162-3E17-E5D2-962F-C8B1212E7289}"/>
              </a:ext>
            </a:extLst>
          </p:cNvPr>
          <p:cNvSpPr/>
          <p:nvPr/>
        </p:nvSpPr>
        <p:spPr>
          <a:xfrm>
            <a:off x="9862567" y="5677741"/>
            <a:ext cx="516495" cy="351477"/>
          </a:xfrm>
          <a:prstGeom prst="round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57C6C56-6516-D27B-D5CA-963F9EAE3C3F}"/>
              </a:ext>
            </a:extLst>
          </p:cNvPr>
          <p:cNvSpPr/>
          <p:nvPr/>
        </p:nvSpPr>
        <p:spPr>
          <a:xfrm>
            <a:off x="5449002" y="2611156"/>
            <a:ext cx="516495" cy="351477"/>
          </a:xfrm>
          <a:prstGeom prst="round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D62A72A-5BBE-39E7-6C8F-9F551C718984}"/>
              </a:ext>
            </a:extLst>
          </p:cNvPr>
          <p:cNvSpPr/>
          <p:nvPr/>
        </p:nvSpPr>
        <p:spPr>
          <a:xfrm>
            <a:off x="9094225" y="2620142"/>
            <a:ext cx="580846" cy="351477"/>
          </a:xfrm>
          <a:prstGeom prst="round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D3C11DA-C699-D1F5-7659-AE23A9F748AD}"/>
              </a:ext>
            </a:extLst>
          </p:cNvPr>
          <p:cNvSpPr/>
          <p:nvPr/>
        </p:nvSpPr>
        <p:spPr>
          <a:xfrm>
            <a:off x="9875012" y="2629988"/>
            <a:ext cx="580846" cy="351477"/>
          </a:xfrm>
          <a:prstGeom prst="round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57F3B24-2D37-0465-4BB2-BD5B79339ADB}"/>
              </a:ext>
            </a:extLst>
          </p:cNvPr>
          <p:cNvSpPr/>
          <p:nvPr/>
        </p:nvSpPr>
        <p:spPr>
          <a:xfrm>
            <a:off x="10716866" y="3789777"/>
            <a:ext cx="516495" cy="351477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0DCF74F-ED53-8833-DDA6-D2C4F01C7D1F}"/>
              </a:ext>
            </a:extLst>
          </p:cNvPr>
          <p:cNvSpPr/>
          <p:nvPr/>
        </p:nvSpPr>
        <p:spPr>
          <a:xfrm>
            <a:off x="10716864" y="4483760"/>
            <a:ext cx="516495" cy="351477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2C02FA2-9F04-A5F0-CDAB-BFAB4523B750}"/>
              </a:ext>
            </a:extLst>
          </p:cNvPr>
          <p:cNvSpPr/>
          <p:nvPr/>
        </p:nvSpPr>
        <p:spPr>
          <a:xfrm>
            <a:off x="958641" y="4550179"/>
            <a:ext cx="3294183" cy="351477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C00D21A-E991-2CDD-4008-6A199FB8B899}"/>
              </a:ext>
            </a:extLst>
          </p:cNvPr>
          <p:cNvSpPr/>
          <p:nvPr/>
        </p:nvSpPr>
        <p:spPr>
          <a:xfrm>
            <a:off x="958641" y="3878883"/>
            <a:ext cx="3561602" cy="351477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1982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4334A-FEB6-7951-9F71-68EF9D366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75C1E0-50D7-CC83-B2F8-0858C2228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62</a:t>
            </a:fld>
            <a:endParaRPr lang="en-AU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3A43CB1-7CEE-10D4-5755-54B8ECEC5287}"/>
              </a:ext>
            </a:extLst>
          </p:cNvPr>
          <p:cNvGraphicFramePr/>
          <p:nvPr/>
        </p:nvGraphicFramePr>
        <p:xfrm>
          <a:off x="-1" y="1516249"/>
          <a:ext cx="11972926" cy="4626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4DEF918-8DE0-3701-D406-505A0A6189A1}"/>
              </a:ext>
            </a:extLst>
          </p:cNvPr>
          <p:cNvSpPr txBox="1"/>
          <p:nvPr/>
        </p:nvSpPr>
        <p:spPr>
          <a:xfrm>
            <a:off x="219075" y="2232384"/>
            <a:ext cx="923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  <a:endParaRPr lang="en-AU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CAF491-D785-1E0E-6841-81F302566979}"/>
              </a:ext>
            </a:extLst>
          </p:cNvPr>
          <p:cNvSpPr txBox="1"/>
          <p:nvPr/>
        </p:nvSpPr>
        <p:spPr>
          <a:xfrm>
            <a:off x="476250" y="3598844"/>
            <a:ext cx="110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</a:t>
            </a:r>
            <a:endParaRPr lang="en-AU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63AF96-C2C9-4DB1-D493-C8B0CBF982F1}"/>
              </a:ext>
            </a:extLst>
          </p:cNvPr>
          <p:cNvSpPr txBox="1"/>
          <p:nvPr/>
        </p:nvSpPr>
        <p:spPr>
          <a:xfrm>
            <a:off x="219075" y="4987888"/>
            <a:ext cx="923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3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27760678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4334A-FEB6-7951-9F71-68EF9D366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75C1E0-50D7-CC83-B2F8-0858C2228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63</a:t>
            </a:fld>
            <a:endParaRPr lang="en-AU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3A43CB1-7CEE-10D4-5755-54B8ECEC5287}"/>
              </a:ext>
            </a:extLst>
          </p:cNvPr>
          <p:cNvGraphicFramePr/>
          <p:nvPr/>
        </p:nvGraphicFramePr>
        <p:xfrm>
          <a:off x="-1" y="1516249"/>
          <a:ext cx="11972926" cy="4626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4DEF918-8DE0-3701-D406-505A0A6189A1}"/>
              </a:ext>
            </a:extLst>
          </p:cNvPr>
          <p:cNvSpPr txBox="1"/>
          <p:nvPr/>
        </p:nvSpPr>
        <p:spPr>
          <a:xfrm>
            <a:off x="219075" y="2232384"/>
            <a:ext cx="923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4</a:t>
            </a:r>
            <a:endParaRPr lang="en-AU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CAF491-D785-1E0E-6841-81F302566979}"/>
              </a:ext>
            </a:extLst>
          </p:cNvPr>
          <p:cNvSpPr txBox="1"/>
          <p:nvPr/>
        </p:nvSpPr>
        <p:spPr>
          <a:xfrm>
            <a:off x="476250" y="3598844"/>
            <a:ext cx="110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5</a:t>
            </a:r>
            <a:endParaRPr lang="en-AU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63AF96-C2C9-4DB1-D493-C8B0CBF982F1}"/>
              </a:ext>
            </a:extLst>
          </p:cNvPr>
          <p:cNvSpPr txBox="1"/>
          <p:nvPr/>
        </p:nvSpPr>
        <p:spPr>
          <a:xfrm>
            <a:off x="219075" y="4987888"/>
            <a:ext cx="923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6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1735334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4567" y="4469849"/>
            <a:ext cx="12192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5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pPr algn="l"/>
            <a:r>
              <a:rPr lang="en" b="1">
                <a:latin typeface="IBM Plex Sans"/>
                <a:ea typeface="IBM Plex Sans"/>
                <a:cs typeface="IBM Plex Sans"/>
                <a:sym typeface="IBM Plex Sans"/>
              </a:rPr>
              <a:t>Why </a:t>
            </a:r>
            <a:r>
              <a:rPr lang="en" b="1"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evolve</a:t>
            </a:r>
            <a:r>
              <a:rPr lang="en" b="1">
                <a:latin typeface="IBM Plex Sans"/>
                <a:ea typeface="IBM Plex Sans"/>
                <a:cs typeface="IBM Plex Sans"/>
                <a:sym typeface="IBM Plex Sans"/>
              </a:rPr>
              <a:t> when you can synthesise?</a:t>
            </a:r>
            <a:endParaRPr b="1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425" name="Google Shape;425;p54"/>
          <p:cNvSpPr/>
          <p:nvPr/>
        </p:nvSpPr>
        <p:spPr>
          <a:xfrm>
            <a:off x="1695833" y="1822800"/>
            <a:ext cx="1761200" cy="441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>
                <a:latin typeface="IBM Plex Sans"/>
                <a:ea typeface="IBM Plex Sans"/>
                <a:cs typeface="IBM Plex Sans"/>
                <a:sym typeface="IBM Plex Sans"/>
              </a:rPr>
              <a:t>Microdata</a:t>
            </a:r>
            <a:endParaRPr sz="2400" b="1" baseline="-25000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426" name="Google Shape;426;p54"/>
          <p:cNvSpPr/>
          <p:nvPr/>
        </p:nvSpPr>
        <p:spPr>
          <a:xfrm>
            <a:off x="8114133" y="1822808"/>
            <a:ext cx="1912800" cy="441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>
                <a:latin typeface="IBM Plex Sans"/>
                <a:ea typeface="IBM Plex Sans"/>
                <a:cs typeface="IBM Plex Sans"/>
                <a:sym typeface="IBM Plex Sans"/>
              </a:rPr>
              <a:t>Population</a:t>
            </a:r>
            <a:endParaRPr sz="2400" b="1" baseline="-25000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427" name="Google Shape;42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5467" y="3549249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68267" y="3549249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6867" y="3549249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0567" y="25578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23367" y="25578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24767" y="2557818"/>
            <a:ext cx="1219199" cy="1219199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54"/>
          <p:cNvSpPr/>
          <p:nvPr/>
        </p:nvSpPr>
        <p:spPr>
          <a:xfrm>
            <a:off x="4632233" y="2785617"/>
            <a:ext cx="2012800" cy="763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B000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400" b="1">
                <a:latin typeface="IBM Plex Sans"/>
                <a:ea typeface="IBM Plex Sans"/>
                <a:cs typeface="IBM Plex Sans"/>
                <a:sym typeface="IBM Plex Sans"/>
              </a:rPr>
              <a:t>Evolve</a:t>
            </a:r>
            <a:endParaRPr sz="2400" b="1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434" name="Google Shape;434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37367" y="4469849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5967" y="4469849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29433" y="4469849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9967" y="4410034"/>
            <a:ext cx="697736" cy="51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57517" y="4410034"/>
            <a:ext cx="697736" cy="51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5967" y="25578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26617" y="3420066"/>
            <a:ext cx="697736" cy="51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45034" y="3435034"/>
            <a:ext cx="583433" cy="488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26617" y="5330634"/>
            <a:ext cx="697736" cy="51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87867" y="5330634"/>
            <a:ext cx="697736" cy="518401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54"/>
          <p:cNvSpPr/>
          <p:nvPr/>
        </p:nvSpPr>
        <p:spPr>
          <a:xfrm>
            <a:off x="4632233" y="4697617"/>
            <a:ext cx="2012800" cy="763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400" b="1">
                <a:latin typeface="IBM Plex Sans"/>
                <a:ea typeface="IBM Plex Sans"/>
                <a:cs typeface="IBM Plex Sans"/>
                <a:sym typeface="IBM Plex Sans"/>
              </a:rPr>
              <a:t>Synthesise</a:t>
            </a:r>
            <a:endParaRPr sz="2400" b="1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445" name="Google Shape;445;p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974268" y="3435034"/>
            <a:ext cx="583433" cy="488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5148400" cy="763600"/>
          </a:xfrm>
          <a:prstGeom prst="rect">
            <a:avLst/>
          </a:prstGeom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pPr algn="l"/>
            <a:r>
              <a:rPr lang="en" b="1">
                <a:latin typeface="IBM Plex Sans"/>
                <a:ea typeface="IBM Plex Sans"/>
                <a:cs typeface="IBM Plex Sans"/>
                <a:sym typeface="IBM Plex Sans"/>
              </a:rPr>
              <a:t>The model system</a:t>
            </a:r>
            <a:endParaRPr b="1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451" name="Google Shape;451;p55"/>
          <p:cNvSpPr/>
          <p:nvPr/>
        </p:nvSpPr>
        <p:spPr>
          <a:xfrm>
            <a:off x="6921400" y="1244533"/>
            <a:ext cx="3288400" cy="706800"/>
          </a:xfrm>
          <a:prstGeom prst="roundRect">
            <a:avLst>
              <a:gd name="adj" fmla="val 16667"/>
            </a:avLst>
          </a:prstGeom>
          <a:solidFill>
            <a:srgbClr val="EAD1D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000">
                <a:latin typeface="IBM Plex Sans Medium"/>
                <a:ea typeface="IBM Plex Sans Medium"/>
                <a:cs typeface="IBM Plex Sans Medium"/>
                <a:sym typeface="IBM Plex Sans Medium"/>
              </a:rPr>
              <a:t>Synthetic population</a:t>
            </a:r>
            <a:endParaRPr sz="2000"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200">
                <a:solidFill>
                  <a:srgbClr val="666666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Records of individuals and households</a:t>
            </a:r>
            <a:endParaRPr sz="1200">
              <a:solidFill>
                <a:srgbClr val="666666"/>
              </a:solidFill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endParaRPr sz="2000"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  <p:sp>
        <p:nvSpPr>
          <p:cNvPr id="452" name="Google Shape;452;p55"/>
          <p:cNvSpPr/>
          <p:nvPr/>
        </p:nvSpPr>
        <p:spPr>
          <a:xfrm>
            <a:off x="7429400" y="2854867"/>
            <a:ext cx="3288400" cy="7068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000">
                <a:latin typeface="IBM Plex Sans Medium"/>
                <a:ea typeface="IBM Plex Sans Medium"/>
                <a:cs typeface="IBM Plex Sans Medium"/>
                <a:sym typeface="IBM Plex Sans Medium"/>
              </a:rPr>
              <a:t>Relationship formation</a:t>
            </a:r>
            <a:endParaRPr sz="2000"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200">
                <a:solidFill>
                  <a:srgbClr val="666666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Marriage and cohabitation</a:t>
            </a:r>
            <a:endParaRPr sz="1200">
              <a:solidFill>
                <a:srgbClr val="666666"/>
              </a:solidFill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endParaRPr sz="2000"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  <p:sp>
        <p:nvSpPr>
          <p:cNvPr id="453" name="Google Shape;453;p55"/>
          <p:cNvSpPr/>
          <p:nvPr/>
        </p:nvSpPr>
        <p:spPr>
          <a:xfrm>
            <a:off x="7429400" y="3660033"/>
            <a:ext cx="3288400" cy="7068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000">
                <a:latin typeface="IBM Plex Sans Medium"/>
                <a:ea typeface="IBM Plex Sans Medium"/>
                <a:cs typeface="IBM Plex Sans Medium"/>
                <a:sym typeface="IBM Plex Sans Medium"/>
              </a:rPr>
              <a:t>Relationship dissolution</a:t>
            </a:r>
            <a:endParaRPr sz="2000"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200">
                <a:solidFill>
                  <a:srgbClr val="666666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Divorce, separation, and breakup</a:t>
            </a:r>
            <a:endParaRPr sz="1200">
              <a:solidFill>
                <a:srgbClr val="666666"/>
              </a:solidFill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endParaRPr sz="2000"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  <p:sp>
        <p:nvSpPr>
          <p:cNvPr id="454" name="Google Shape;454;p55"/>
          <p:cNvSpPr/>
          <p:nvPr/>
        </p:nvSpPr>
        <p:spPr>
          <a:xfrm>
            <a:off x="7429400" y="4465200"/>
            <a:ext cx="3288400" cy="7068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000">
                <a:latin typeface="IBM Plex Sans Medium"/>
                <a:ea typeface="IBM Plex Sans Medium"/>
                <a:cs typeface="IBM Plex Sans Medium"/>
                <a:sym typeface="IBM Plex Sans Medium"/>
              </a:rPr>
              <a:t>Migration</a:t>
            </a:r>
            <a:endParaRPr sz="2000"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200">
                <a:solidFill>
                  <a:srgbClr val="666666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Immigration and emigration</a:t>
            </a:r>
            <a:endParaRPr sz="1200">
              <a:solidFill>
                <a:srgbClr val="666666"/>
              </a:solidFill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endParaRPr sz="2000"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  <p:sp>
        <p:nvSpPr>
          <p:cNvPr id="455" name="Google Shape;455;p55"/>
          <p:cNvSpPr/>
          <p:nvPr/>
        </p:nvSpPr>
        <p:spPr>
          <a:xfrm>
            <a:off x="7429400" y="5270367"/>
            <a:ext cx="3288400" cy="7068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000">
                <a:latin typeface="IBM Plex Sans Medium"/>
                <a:ea typeface="IBM Plex Sans Medium"/>
                <a:cs typeface="IBM Plex Sans Medium"/>
                <a:sym typeface="IBM Plex Sans Medium"/>
              </a:rPr>
              <a:t>Leaving parental home</a:t>
            </a:r>
            <a:endParaRPr sz="2000"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200">
                <a:solidFill>
                  <a:srgbClr val="666666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Reasons other than relationship form.</a:t>
            </a:r>
            <a:endParaRPr sz="1200">
              <a:solidFill>
                <a:srgbClr val="666666"/>
              </a:solidFill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endParaRPr sz="2000"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  <p:sp>
        <p:nvSpPr>
          <p:cNvPr id="456" name="Google Shape;456;p55"/>
          <p:cNvSpPr/>
          <p:nvPr/>
        </p:nvSpPr>
        <p:spPr>
          <a:xfrm>
            <a:off x="7429400" y="2049700"/>
            <a:ext cx="3288400" cy="7068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000" dirty="0">
                <a:latin typeface="IBM Plex Sans Medium"/>
                <a:ea typeface="IBM Plex Sans Medium"/>
                <a:cs typeface="IBM Plex Sans Medium"/>
                <a:sym typeface="IBM Plex Sans Medium"/>
              </a:rPr>
              <a:t>Ageing, birth, and death</a:t>
            </a:r>
            <a:endParaRPr sz="1200" dirty="0">
              <a:solidFill>
                <a:srgbClr val="666666"/>
              </a:solidFill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200" dirty="0">
                <a:solidFill>
                  <a:srgbClr val="666666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Natural changes</a:t>
            </a:r>
            <a:endParaRPr sz="1200" dirty="0">
              <a:solidFill>
                <a:srgbClr val="666666"/>
              </a:solidFill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endParaRPr sz="2000" dirty="0"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  <p:sp>
        <p:nvSpPr>
          <p:cNvPr id="457" name="Google Shape;457;p55"/>
          <p:cNvSpPr txBox="1">
            <a:spLocks noGrp="1"/>
          </p:cNvSpPr>
          <p:nvPr>
            <p:ph type="body" idx="1"/>
          </p:nvPr>
        </p:nvSpPr>
        <p:spPr>
          <a:xfrm>
            <a:off x="415600" y="1705867"/>
            <a:ext cx="6033200" cy="4555200"/>
          </a:xfrm>
          <a:prstGeom prst="rect">
            <a:avLst/>
          </a:prstGeom>
        </p:spPr>
        <p:txBody>
          <a:bodyPr spcFirstLastPara="1" vert="horz" wrap="square" lIns="25400" tIns="25400" rIns="25400" bIns="25400" rtlCol="0" anchor="t" anchorCtr="0">
            <a:noAutofit/>
          </a:bodyPr>
          <a:lstStyle/>
          <a:p>
            <a:pPr marL="0" indent="0">
              <a:lnSpc>
                <a:spcPct val="115000"/>
              </a:lnSpc>
            </a:pP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is comprised of a </a:t>
            </a:r>
            <a:r>
              <a:rPr lang="en" sz="2267" b="1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sequence of events</a:t>
            </a: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 that </a:t>
            </a:r>
            <a:r>
              <a:rPr lang="en" sz="2267" b="1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micro-simulates</a:t>
            </a: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 the </a:t>
            </a:r>
            <a:r>
              <a:rPr lang="en" sz="2267" b="1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population and household dynamics</a:t>
            </a: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 within the synthetic population.</a:t>
            </a:r>
            <a:endParaRPr sz="2267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indent="0">
              <a:lnSpc>
                <a:spcPct val="115000"/>
              </a:lnSpc>
            </a:pP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It is </a:t>
            </a:r>
            <a:r>
              <a:rPr lang="en" sz="2267" b="1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designed to be modular</a:t>
            </a: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 to allow for plugging in new events.</a:t>
            </a:r>
            <a:endParaRPr sz="2267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indent="0">
              <a:lnSpc>
                <a:spcPct val="115000"/>
              </a:lnSpc>
            </a:pP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Together, they are a </a:t>
            </a:r>
            <a:r>
              <a:rPr lang="en" sz="2267" b="1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population evolution</a:t>
            </a: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 model.</a:t>
            </a:r>
            <a:endParaRPr sz="2267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5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5148400" cy="763600"/>
          </a:xfrm>
          <a:prstGeom prst="rect">
            <a:avLst/>
          </a:prstGeom>
        </p:spPr>
        <p:txBody>
          <a:bodyPr spcFirstLastPara="1" vert="horz" wrap="square" lIns="25400" tIns="25400" rIns="25400" bIns="25400" rtlCol="0" anchor="t" anchorCtr="0">
            <a:normAutofit/>
          </a:bodyPr>
          <a:lstStyle/>
          <a:p>
            <a:pPr algn="l"/>
            <a:r>
              <a:rPr lang="en" b="1">
                <a:latin typeface="IBM Plex Sans"/>
                <a:ea typeface="IBM Plex Sans"/>
                <a:cs typeface="IBM Plex Sans"/>
                <a:sym typeface="IBM Plex Sans"/>
              </a:rPr>
              <a:t>The model system</a:t>
            </a:r>
            <a:endParaRPr b="1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463" name="Google Shape;463;p56"/>
          <p:cNvSpPr/>
          <p:nvPr/>
        </p:nvSpPr>
        <p:spPr>
          <a:xfrm>
            <a:off x="6921400" y="1244533"/>
            <a:ext cx="3288400" cy="706800"/>
          </a:xfrm>
          <a:prstGeom prst="roundRect">
            <a:avLst>
              <a:gd name="adj" fmla="val 16667"/>
            </a:avLst>
          </a:prstGeom>
          <a:solidFill>
            <a:srgbClr val="EAD1D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000">
                <a:latin typeface="IBM Plex Sans Medium"/>
                <a:ea typeface="IBM Plex Sans Medium"/>
                <a:cs typeface="IBM Plex Sans Medium"/>
                <a:sym typeface="IBM Plex Sans Medium"/>
              </a:rPr>
              <a:t>Synthetic population</a:t>
            </a:r>
            <a:endParaRPr sz="2000"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200">
                <a:solidFill>
                  <a:srgbClr val="666666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Records of individuals and households</a:t>
            </a:r>
            <a:endParaRPr sz="1200">
              <a:solidFill>
                <a:srgbClr val="666666"/>
              </a:solidFill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endParaRPr sz="2000"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  <p:sp>
        <p:nvSpPr>
          <p:cNvPr id="464" name="Google Shape;464;p56"/>
          <p:cNvSpPr/>
          <p:nvPr/>
        </p:nvSpPr>
        <p:spPr>
          <a:xfrm>
            <a:off x="7429400" y="2049700"/>
            <a:ext cx="3288400" cy="7068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sz="2000">
                <a:solidFill>
                  <a:schemeClr val="dk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Population evolution</a:t>
            </a:r>
            <a:endParaRPr sz="2000">
              <a:solidFill>
                <a:schemeClr val="dk1"/>
              </a:solidFill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pPr>
              <a:lnSpc>
                <a:spcPct val="115000"/>
              </a:lnSpc>
            </a:pPr>
            <a:r>
              <a:rPr lang="en" sz="1200">
                <a:solidFill>
                  <a:srgbClr val="666666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Population and household dynamics</a:t>
            </a:r>
            <a:endParaRPr sz="2000">
              <a:latin typeface="IBM Plex Sans Medium"/>
              <a:ea typeface="IBM Plex Sans Medium"/>
              <a:cs typeface="IBM Plex Sans Medium"/>
              <a:sym typeface="IBM Plex Sans Medium"/>
            </a:endParaRPr>
          </a:p>
        </p:txBody>
      </p:sp>
      <p:sp>
        <p:nvSpPr>
          <p:cNvPr id="465" name="Google Shape;465;p56"/>
          <p:cNvSpPr txBox="1">
            <a:spLocks noGrp="1"/>
          </p:cNvSpPr>
          <p:nvPr>
            <p:ph type="body" idx="1"/>
          </p:nvPr>
        </p:nvSpPr>
        <p:spPr>
          <a:xfrm>
            <a:off x="415600" y="1705867"/>
            <a:ext cx="6033200" cy="4555200"/>
          </a:xfrm>
          <a:prstGeom prst="rect">
            <a:avLst/>
          </a:prstGeom>
        </p:spPr>
        <p:txBody>
          <a:bodyPr spcFirstLastPara="1" vert="horz" wrap="square" lIns="25400" tIns="25400" rIns="25400" bIns="25400" rtlCol="0" anchor="t" anchorCtr="0">
            <a:noAutofit/>
          </a:bodyPr>
          <a:lstStyle/>
          <a:p>
            <a:pPr marL="0" indent="0">
              <a:lnSpc>
                <a:spcPct val="115000"/>
              </a:lnSpc>
            </a:pP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is comprised of a </a:t>
            </a:r>
            <a:r>
              <a:rPr lang="en" sz="2267" b="1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sequence of events</a:t>
            </a: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 that </a:t>
            </a:r>
            <a:r>
              <a:rPr lang="en" sz="2267" b="1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micro-simulates</a:t>
            </a: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 the </a:t>
            </a:r>
            <a:r>
              <a:rPr lang="en" sz="2267" b="1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population and household dynamics</a:t>
            </a: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 within the synthetic population.</a:t>
            </a:r>
            <a:endParaRPr sz="2267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indent="0">
              <a:lnSpc>
                <a:spcPct val="115000"/>
              </a:lnSpc>
            </a:pP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It is </a:t>
            </a:r>
            <a:r>
              <a:rPr lang="en" sz="2267" b="1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designed to be modular</a:t>
            </a: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 to allow for plugging in new events.</a:t>
            </a:r>
            <a:endParaRPr sz="2267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indent="0">
              <a:lnSpc>
                <a:spcPct val="115000"/>
              </a:lnSpc>
            </a:pP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Together, they are a </a:t>
            </a:r>
            <a:r>
              <a:rPr lang="en" sz="2267" b="1">
                <a:solidFill>
                  <a:schemeClr val="dk1"/>
                </a:solidFill>
                <a:highlight>
                  <a:srgbClr val="FFB000"/>
                </a:highlight>
                <a:latin typeface="IBM Plex Sans"/>
                <a:ea typeface="IBM Plex Sans"/>
                <a:cs typeface="IBM Plex Sans"/>
                <a:sym typeface="IBM Plex Sans"/>
              </a:rPr>
              <a:t>population evolution</a:t>
            </a:r>
            <a:r>
              <a:rPr lang="en" sz="2267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 model.</a:t>
            </a:r>
            <a:endParaRPr sz="2267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12854</TotalTime>
  <Words>3697</Words>
  <Application>Microsoft Office PowerPoint</Application>
  <PresentationFormat>Widescreen</PresentationFormat>
  <Paragraphs>860</Paragraphs>
  <Slides>63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7" baseType="lpstr">
      <vt:lpstr>IBM Plex Sans Thin</vt:lpstr>
      <vt:lpstr>Wingdings</vt:lpstr>
      <vt:lpstr>Arial</vt:lpstr>
      <vt:lpstr>IBM Plex Sans ExtraLight</vt:lpstr>
      <vt:lpstr>IBM Plex Sans</vt:lpstr>
      <vt:lpstr>Oswald SemiBold</vt:lpstr>
      <vt:lpstr>Calibri</vt:lpstr>
      <vt:lpstr>MWNYHL+Times-New-Roman,Bold</vt:lpstr>
      <vt:lpstr>Calibri Light</vt:lpstr>
      <vt:lpstr>IBM Plex Sans Light</vt:lpstr>
      <vt:lpstr>IBM Plex Sans Medium</vt:lpstr>
      <vt:lpstr>Roboto</vt:lpstr>
      <vt:lpstr>Lato</vt:lpstr>
      <vt:lpstr>Office Theme</vt:lpstr>
      <vt:lpstr>Accessories of Activity-Based Model</vt:lpstr>
      <vt:lpstr>Activity-Based Model</vt:lpstr>
      <vt:lpstr>Activity-Based Model</vt:lpstr>
      <vt:lpstr>Dymium</vt:lpstr>
      <vt:lpstr>… a population evolution model that dynamically micro-simulate changes in a population.</vt:lpstr>
      <vt:lpstr>PowerPoint Presentation</vt:lpstr>
      <vt:lpstr>Why evolve when you can synthesise?</vt:lpstr>
      <vt:lpstr>The model system</vt:lpstr>
      <vt:lpstr>The model system</vt:lpstr>
      <vt:lpstr>Use cases</vt:lpstr>
      <vt:lpstr>Use cases</vt:lpstr>
      <vt:lpstr>Use cases</vt:lpstr>
      <vt:lpstr>Use cases</vt:lpstr>
      <vt:lpstr>Melbourne model</vt:lpstr>
      <vt:lpstr>Alignment (in the context of microsimulation)</vt:lpstr>
      <vt:lpstr>Household alignment algorithm</vt:lpstr>
      <vt:lpstr>Melbourne model</vt:lpstr>
      <vt:lpstr>PowerPoint Presentation</vt:lpstr>
      <vt:lpstr>Fourstep</vt:lpstr>
      <vt:lpstr>Introduction</vt:lpstr>
      <vt:lpstr>Introduction</vt:lpstr>
      <vt:lpstr>Introduction</vt:lpstr>
      <vt:lpstr>… a cost effective, rapidly deployable solution for travel behaviour data collection – that is also easily scalable with your project’s budget.</vt:lpstr>
      <vt:lpstr>So far we’ve collected</vt:lpstr>
      <vt:lpstr>PowerPoint Presentation</vt:lpstr>
      <vt:lpstr>“Label” tab displays trips and stays</vt:lpstr>
      <vt:lpstr>User can add trip details …</vt:lpstr>
      <vt:lpstr>.. and the activities they have done during that trip. </vt:lpstr>
      <vt:lpstr>User can also add their daily activities at stays.</vt:lpstr>
      <vt:lpstr>Databases</vt:lpstr>
      <vt:lpstr>Deployer’s perspective</vt:lpstr>
      <vt:lpstr>Deployer’s dashboard</vt:lpstr>
      <vt:lpstr>Plans</vt:lpstr>
      <vt:lpstr>There are Four steps in Fourstep</vt:lpstr>
      <vt:lpstr>Recruitment: cost, speed, and scale</vt:lpstr>
      <vt:lpstr>2023 Sydney cyclist travel survey</vt:lpstr>
      <vt:lpstr>2023 Sydney cyclist travel survey</vt:lpstr>
      <vt:lpstr>Data collection method</vt:lpstr>
      <vt:lpstr>1- Participant recruitment  </vt:lpstr>
      <vt:lpstr>1- Participant recruitment  </vt:lpstr>
      <vt:lpstr>2- On-boarding survey </vt:lpstr>
      <vt:lpstr>3- GPS-aware smartphone application </vt:lpstr>
      <vt:lpstr>3- GPS-aware smartphone application </vt:lpstr>
      <vt:lpstr>Participant recruitment analysis</vt:lpstr>
      <vt:lpstr>Participant recruitment analysis</vt:lpstr>
      <vt:lpstr>Participation distribution</vt:lpstr>
      <vt:lpstr>Descriptive data analysis</vt:lpstr>
      <vt:lpstr>Demographics</vt:lpstr>
      <vt:lpstr>Demographics</vt:lpstr>
      <vt:lpstr>Demographics</vt:lpstr>
      <vt:lpstr>1- Travel Behaviour Analysis</vt:lpstr>
      <vt:lpstr>1- Travel Behaviour Analysis</vt:lpstr>
      <vt:lpstr>2-Time-use Behaviour Analysis </vt:lpstr>
      <vt:lpstr>2-Time-use Behaviour Analysis</vt:lpstr>
      <vt:lpstr>2-Time-use Behaviour Analysis </vt:lpstr>
      <vt:lpstr>2-Time-use Behaviour Analysis </vt:lpstr>
      <vt:lpstr>2-Time-use Behaviour Analysis </vt:lpstr>
      <vt:lpstr>2-Time-use Behaviour Analysis </vt:lpstr>
      <vt:lpstr>2-Time-use Behaviour Analysis </vt:lpstr>
      <vt:lpstr>2-Time-use Behaviour Analysis </vt:lpstr>
      <vt:lpstr>2-Time-use Behaviour Analysis </vt:lpstr>
      <vt:lpstr>Conclusion</vt:lpstr>
      <vt:lpstr>Conclusion</vt:lpstr>
    </vt:vector>
  </TitlesOfParts>
  <Company>UNSW Sydney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Bridging Decisions and Destinations: Advanced Computational Models for Household Decision-Making in Land Use and Transportation</dc:title>
  <dc:creator>Maryam Bostanara</dc:creator>
  <cp:lastModifiedBy>Taha Hossein Rashidi</cp:lastModifiedBy>
  <cp:revision>12</cp:revision>
  <dcterms:created xsi:type="dcterms:W3CDTF">2023-11-07T00:19:45Z</dcterms:created>
  <dcterms:modified xsi:type="dcterms:W3CDTF">2024-03-15T00:39:30Z</dcterms:modified>
</cp:coreProperties>
</file>